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6" r:id="rId2"/>
    <p:sldId id="257" r:id="rId3"/>
    <p:sldId id="260" r:id="rId4"/>
    <p:sldId id="261" r:id="rId5"/>
    <p:sldId id="262" r:id="rId6"/>
    <p:sldId id="268" r:id="rId7"/>
    <p:sldId id="265" r:id="rId8"/>
    <p:sldId id="276" r:id="rId9"/>
    <p:sldId id="271" r:id="rId10"/>
    <p:sldId id="273" r:id="rId11"/>
    <p:sldId id="285" r:id="rId12"/>
    <p:sldId id="284" r:id="rId13"/>
    <p:sldId id="275" r:id="rId14"/>
    <p:sldId id="270" r:id="rId15"/>
  </p:sldIdLst>
  <p:sldSz cx="9144000" cy="6858000" type="screen4x3"/>
  <p:notesSz cx="6858000" cy="9144000"/>
  <p:embeddedFontLst>
    <p:embeddedFont>
      <p:font typeface="Garamond" pitchFamily="18" charset="0"/>
      <p:regular r:id="rId17"/>
      <p:bold r:id="rId18"/>
      <p:italic r:id="rId19"/>
    </p:embeddedFont>
    <p:embeddedFont>
      <p:font typeface="Calibri"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AA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07" autoAdjust="0"/>
    <p:restoredTop sz="59096" autoAdjust="0"/>
  </p:normalViewPr>
  <p:slideViewPr>
    <p:cSldViewPr>
      <p:cViewPr>
        <p:scale>
          <a:sx n="50" d="100"/>
          <a:sy n="50" d="100"/>
        </p:scale>
        <p:origin x="-1162" y="19"/>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A2970E-C7A8-4541-9D7D-6C0BE546A941}" type="datetimeFigureOut">
              <a:rPr lang="en-US" smtClean="0"/>
              <a:t>3/27/2013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21B8AF-45D7-42B8-93F1-F578E3F9905C}" type="slidenum">
              <a:rPr lang="en-US" smtClean="0"/>
              <a:t>‹#›</a:t>
            </a:fld>
            <a:endParaRPr lang="en-US"/>
          </a:p>
        </p:txBody>
      </p:sp>
    </p:spTree>
    <p:extLst>
      <p:ext uri="{BB962C8B-B14F-4D97-AF65-F5344CB8AC3E}">
        <p14:creationId xmlns:p14="http://schemas.microsoft.com/office/powerpoint/2010/main" val="605261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Hello</a:t>
            </a:r>
            <a:r>
              <a:rPr lang="en-US" baseline="0" dirty="0" smtClean="0"/>
              <a:t> everyone. Thank you for joining us today to discuss the issue of child safety. This presentation, along with the resources I will mention, has been provided by the National Center for Missing &amp; Exploited Children (NCMEC).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educators, it is not only our responsibility to teach children,</a:t>
            </a:r>
            <a:r>
              <a:rPr lang="en-US" baseline="0" dirty="0" smtClean="0"/>
              <a:t> but to also </a:t>
            </a:r>
            <a:r>
              <a:rPr lang="en-US" dirty="0" smtClean="0"/>
              <a:t>ensure that they are provided with the tools necessary to help keep them safer. The National Center</a:t>
            </a:r>
            <a:r>
              <a:rPr lang="en-US" baseline="0" dirty="0" smtClean="0"/>
              <a:t> has the resources to help us do that.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Over the next 30 minutes I will give a brief overview of the National Center, the issue of missing children, and the tools available for educators </a:t>
            </a:r>
            <a:r>
              <a:rPr lang="en-US" dirty="0" smtClean="0"/>
              <a:t>that can help us</a:t>
            </a:r>
            <a:r>
              <a:rPr lang="en-US" baseline="0" dirty="0" smtClean="0"/>
              <a:t> </a:t>
            </a:r>
            <a:r>
              <a:rPr lang="en-US" dirty="0" smtClean="0"/>
              <a:t>begin important discussions with students. </a:t>
            </a:r>
          </a:p>
        </p:txBody>
      </p:sp>
      <p:sp>
        <p:nvSpPr>
          <p:cNvPr id="4" name="Slide Number Placeholder 3"/>
          <p:cNvSpPr>
            <a:spLocks noGrp="1"/>
          </p:cNvSpPr>
          <p:nvPr>
            <p:ph type="sldNum" sz="quarter" idx="10"/>
          </p:nvPr>
        </p:nvSpPr>
        <p:spPr/>
        <p:txBody>
          <a:bodyPr/>
          <a:lstStyle/>
          <a:p>
            <a:fld id="{2521B8AF-45D7-42B8-93F1-F578E3F9905C}" type="slidenum">
              <a:rPr lang="en-US" smtClean="0"/>
              <a:t>1</a:t>
            </a:fld>
            <a:endParaRPr lang="en-US"/>
          </a:p>
        </p:txBody>
      </p:sp>
    </p:spTree>
    <p:extLst>
      <p:ext uri="{BB962C8B-B14F-4D97-AF65-F5344CB8AC3E}">
        <p14:creationId xmlns:p14="http://schemas.microsoft.com/office/powerpoint/2010/main" val="2638516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Emergency Contact For Parents is a useful d</a:t>
            </a:r>
            <a:r>
              <a:rPr lang="en-US" sz="1200" kern="1200" dirty="0" smtClean="0">
                <a:solidFill>
                  <a:schemeClr val="tx1"/>
                </a:solidFill>
                <a:effectLst/>
                <a:latin typeface="Arial" charset="0"/>
                <a:ea typeface="+mn-ea"/>
                <a:cs typeface="+mn-cs"/>
              </a:rPr>
              <a:t>ocument for parents to include emergency contact information. It can</a:t>
            </a:r>
            <a:r>
              <a:rPr lang="en-US" sz="1200" kern="1200" baseline="0" dirty="0" smtClean="0">
                <a:solidFill>
                  <a:schemeClr val="tx1"/>
                </a:solidFill>
                <a:effectLst/>
                <a:latin typeface="Arial" charset="0"/>
                <a:ea typeface="+mn-ea"/>
                <a:cs typeface="+mn-cs"/>
              </a:rPr>
              <a:t> be kept on the refrigerator, near the phone, or in another easily accessible location.</a:t>
            </a:r>
            <a:endParaRPr lang="en-US" baseline="0" dirty="0" smtClean="0"/>
          </a:p>
          <a:p>
            <a:endParaRPr lang="en-US" dirty="0" smtClean="0"/>
          </a:p>
          <a:p>
            <a:r>
              <a:rPr lang="en-US" dirty="0" smtClean="0"/>
              <a:t>The Safet</a:t>
            </a:r>
            <a:r>
              <a:rPr lang="en-US" baseline="0" dirty="0" smtClean="0"/>
              <a:t>y Tips are available in various languages and feature </a:t>
            </a:r>
            <a:r>
              <a:rPr lang="en-US" sz="1200" kern="1200" dirty="0" smtClean="0">
                <a:solidFill>
                  <a:schemeClr val="tx1"/>
                </a:solidFill>
                <a:effectLst/>
                <a:latin typeface="Arial" charset="0"/>
                <a:ea typeface="+mn-ea"/>
                <a:cs typeface="+mn-cs"/>
              </a:rPr>
              <a:t>25 tips for safety at home, going to and from school, while out and about and on the net.</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a:t>
            </a:r>
            <a:r>
              <a:rPr lang="en-US" dirty="0" smtClean="0"/>
              <a:t>Conversation Starters</a:t>
            </a:r>
            <a:r>
              <a:rPr lang="en-US" baseline="0" dirty="0" smtClean="0"/>
              <a:t> include </a:t>
            </a:r>
            <a:r>
              <a:rPr lang="en-US" sz="1200" kern="1200" dirty="0" smtClean="0">
                <a:solidFill>
                  <a:schemeClr val="tx1"/>
                </a:solidFill>
                <a:effectLst/>
                <a:latin typeface="Arial" charset="0"/>
                <a:ea typeface="+mn-ea"/>
                <a:cs typeface="+mn-cs"/>
              </a:rPr>
              <a:t>25 questions which parents</a:t>
            </a:r>
            <a:r>
              <a:rPr lang="en-US" sz="1200" kern="1200" baseline="0" dirty="0" smtClean="0">
                <a:solidFill>
                  <a:schemeClr val="tx1"/>
                </a:solidFill>
                <a:effectLst/>
                <a:latin typeface="Arial" charset="0"/>
                <a:ea typeface="+mn-ea"/>
                <a:cs typeface="+mn-cs"/>
              </a:rPr>
              <a:t>, guardians, o</a:t>
            </a:r>
            <a:r>
              <a:rPr lang="en-US" sz="1200" kern="1200" dirty="0" smtClean="0">
                <a:solidFill>
                  <a:schemeClr val="tx1"/>
                </a:solidFill>
                <a:effectLst/>
                <a:latin typeface="Arial" charset="0"/>
                <a:ea typeface="+mn-ea"/>
                <a:cs typeface="+mn-cs"/>
              </a:rPr>
              <a:t>r trusted adults can ask to begin conversations around safety.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Arial" charset="0"/>
              <a:ea typeface="+mn-ea"/>
              <a:cs typeface="+mn-cs"/>
            </a:endParaRPr>
          </a:p>
          <a:p>
            <a:r>
              <a:rPr lang="en-US" sz="1200" b="0" i="0" kern="1200" dirty="0" smtClean="0">
                <a:solidFill>
                  <a:schemeClr val="tx1"/>
                </a:solidFill>
                <a:effectLst/>
                <a:latin typeface="Arial" charset="0"/>
                <a:ea typeface="+mn-ea"/>
                <a:cs typeface="+mn-cs"/>
              </a:rPr>
              <a:t>Take 25 also offers</a:t>
            </a:r>
            <a:r>
              <a:rPr lang="en-US" sz="1200" b="0" i="0" kern="1200" baseline="0" dirty="0" smtClean="0">
                <a:solidFill>
                  <a:schemeClr val="tx1"/>
                </a:solidFill>
                <a:effectLst/>
                <a:latin typeface="Arial" charset="0"/>
                <a:ea typeface="+mn-ea"/>
                <a:cs typeface="+mn-cs"/>
              </a:rPr>
              <a:t> Child </a:t>
            </a:r>
            <a:r>
              <a:rPr lang="en-US" sz="1200" kern="1200" dirty="0" smtClean="0">
                <a:solidFill>
                  <a:schemeClr val="tx1"/>
                </a:solidFill>
                <a:effectLst/>
                <a:latin typeface="Arial" charset="0"/>
                <a:ea typeface="+mn-ea"/>
                <a:cs typeface="+mn-cs"/>
              </a:rPr>
              <a:t>Identification kits which include space for a photo, descriptive information, and fingerprints. This is also available in English and Spanish.</a:t>
            </a:r>
            <a:r>
              <a:rPr lang="en-US" sz="1200" kern="1200" baseline="0" dirty="0" smtClean="0">
                <a:solidFill>
                  <a:schemeClr val="tx1"/>
                </a:solidFill>
                <a:effectLst/>
                <a:latin typeface="Arial" charset="0"/>
                <a:ea typeface="+mn-ea"/>
                <a:cs typeface="+mn-cs"/>
              </a:rPr>
              <a:t> </a:t>
            </a:r>
          </a:p>
          <a:p>
            <a:endParaRPr lang="en-US" sz="1200" b="0" i="0" kern="1200" baseline="0" dirty="0" smtClean="0">
              <a:solidFill>
                <a:schemeClr val="tx1"/>
              </a:solidFill>
              <a:effectLst/>
              <a:latin typeface="Arial"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Arial" charset="0"/>
                <a:ea typeface="+mn-ea"/>
                <a:cs typeface="+mn-cs"/>
              </a:rPr>
              <a:t>Other resources that can be distributed along with the Child Identification kits are the Conversation Starters, Safety Tips, and Emergency Contact For Parents.</a:t>
            </a:r>
            <a:endParaRPr lang="en-US" sz="1200" b="0" i="0" kern="1200" dirty="0" smtClean="0">
              <a:solidFill>
                <a:schemeClr val="tx1"/>
              </a:solidFill>
              <a:effectLst/>
              <a:latin typeface="Arial"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Arial" charset="0"/>
              <a:ea typeface="+mn-ea"/>
              <a:cs typeface="+mn-cs"/>
            </a:endParaRPr>
          </a:p>
          <a:p>
            <a:r>
              <a:rPr lang="en-US" dirty="0" smtClean="0"/>
              <a:t>All of</a:t>
            </a:r>
            <a:r>
              <a:rPr lang="en-US" baseline="0" dirty="0" smtClean="0"/>
              <a:t> t</a:t>
            </a:r>
            <a:r>
              <a:rPr lang="en-US" dirty="0" smtClean="0"/>
              <a:t>hese resources can be sent home with students</a:t>
            </a:r>
            <a:r>
              <a:rPr lang="en-US" baseline="0" dirty="0" smtClean="0"/>
              <a:t> or can be made available for parents at an evening meeting. Take 25 provides the necessary tools to plan and execute a successful presentation.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521B8AF-45D7-42B8-93F1-F578E3F9905C}" type="slidenum">
              <a:rPr lang="en-US" smtClean="0"/>
              <a:t>10</a:t>
            </a:fld>
            <a:endParaRPr lang="en-US"/>
          </a:p>
        </p:txBody>
      </p:sp>
    </p:spTree>
    <p:extLst>
      <p:ext uri="{BB962C8B-B14F-4D97-AF65-F5344CB8AC3E}">
        <p14:creationId xmlns:p14="http://schemas.microsoft.com/office/powerpoint/2010/main" val="1671965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Parent involvement is key when delivering Take 25 to students. That’s why many of the resources have a take-home component. In addition to the resources I’ve mentioned, Take 25 also provides resources that can be shared during parent meetings.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30 minute Parents Presentation was created specifically for parents, guardians, or other care givers. It provides an understanding of the issue of missing and exploited children, stresses the importance of parents talking to their children about safety, and includes the Take 25 resources available to start these conversations. Consider planning an event at your school to deliver this presentation and provide Take 25 materials.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 safety concerns don’t just cover the real world, NCMEC also provides resources and presentations for younger children, tweens, teens, and parents that focus on Internet safety. </a:t>
            </a:r>
          </a:p>
        </p:txBody>
      </p:sp>
      <p:sp>
        <p:nvSpPr>
          <p:cNvPr id="4" name="Slide Number Placeholder 3"/>
          <p:cNvSpPr>
            <a:spLocks noGrp="1"/>
          </p:cNvSpPr>
          <p:nvPr>
            <p:ph type="sldNum" sz="quarter" idx="10"/>
          </p:nvPr>
        </p:nvSpPr>
        <p:spPr/>
        <p:txBody>
          <a:bodyPr/>
          <a:lstStyle/>
          <a:p>
            <a:fld id="{2521B8AF-45D7-42B8-93F1-F578E3F9905C}" type="slidenum">
              <a:rPr lang="en-US" smtClean="0"/>
              <a:t>11</a:t>
            </a:fld>
            <a:endParaRPr lang="en-US"/>
          </a:p>
        </p:txBody>
      </p:sp>
    </p:spTree>
    <p:extLst>
      <p:ext uri="{BB962C8B-B14F-4D97-AF65-F5344CB8AC3E}">
        <p14:creationId xmlns:p14="http://schemas.microsoft.com/office/powerpoint/2010/main" val="1671965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smtClean="0"/>
              <a:t>Through the NetSmartz</a:t>
            </a:r>
            <a:r>
              <a:rPr lang="en-US" baseline="0" dirty="0" smtClean="0"/>
              <a:t> Workshop, a program of the National Center for Missing &amp; Exploited, children, tweens, and teens are introduced to important Internet safety lessons like sharing personal information online, sexting, and cyberbullying. </a:t>
            </a:r>
          </a:p>
          <a:p>
            <a:pPr marL="0" indent="0">
              <a:buFont typeface="Arial" pitchFamily="34" charset="0"/>
              <a:buNone/>
            </a:pPr>
            <a:endParaRPr lang="en-US" baseline="0" dirty="0" smtClean="0"/>
          </a:p>
          <a:p>
            <a:pPr marL="0" indent="0">
              <a:buFont typeface="Arial" pitchFamily="34" charset="0"/>
              <a:buNone/>
            </a:pPr>
            <a:r>
              <a:rPr lang="en-US" baseline="0" dirty="0" smtClean="0"/>
              <a:t>These resources can be used year round and in conjunction with Take 25 materials to teach parents and children about online and real world safety.</a:t>
            </a:r>
          </a:p>
          <a:p>
            <a:pPr marL="0" indent="0">
              <a:buFont typeface="Arial" pitchFamily="34" charset="0"/>
              <a:buNone/>
            </a:pPr>
            <a:endParaRPr lang="en-US" baseline="0" dirty="0" smtClean="0"/>
          </a:p>
          <a:p>
            <a:pPr marL="0" indent="0">
              <a:buFont typeface="Arial" pitchFamily="34" charset="0"/>
              <a:buNone/>
            </a:pPr>
            <a:r>
              <a:rPr lang="en-US" dirty="0" smtClean="0"/>
              <a:t>For younger children use </a:t>
            </a:r>
            <a:r>
              <a:rPr lang="en-US" b="0" i="1" dirty="0" smtClean="0"/>
              <a:t>Router’s Birthday Surprise</a:t>
            </a:r>
            <a:r>
              <a:rPr lang="en-US" dirty="0" smtClean="0"/>
              <a:t>. This</a:t>
            </a:r>
            <a:r>
              <a:rPr lang="en-US" baseline="0" dirty="0" smtClean="0"/>
              <a:t> </a:t>
            </a:r>
            <a:r>
              <a:rPr lang="en-US" dirty="0" smtClean="0"/>
              <a:t>presentation</a:t>
            </a:r>
            <a:r>
              <a:rPr lang="en-US" baseline="0" dirty="0" smtClean="0"/>
              <a:t> </a:t>
            </a:r>
            <a:r>
              <a:rPr lang="en-US" dirty="0" smtClean="0"/>
              <a:t>includes</a:t>
            </a:r>
            <a:r>
              <a:rPr lang="en-US" baseline="0" dirty="0" smtClean="0"/>
              <a:t> </a:t>
            </a:r>
            <a:r>
              <a:rPr lang="en-US" dirty="0" smtClean="0"/>
              <a:t>easy-to-remember safety rules,</a:t>
            </a:r>
            <a:r>
              <a:rPr lang="en-US" baseline="0" dirty="0" smtClean="0"/>
              <a:t> a</a:t>
            </a:r>
            <a:r>
              <a:rPr lang="en-US" dirty="0" smtClean="0"/>
              <a:t>ge-appropriate explanations of online and/or personal safety risks,</a:t>
            </a:r>
            <a:r>
              <a:rPr lang="en-US" baseline="0" dirty="0" smtClean="0"/>
              <a:t> and a</a:t>
            </a:r>
            <a:r>
              <a:rPr lang="en-US" dirty="0" smtClean="0"/>
              <a:t>nimated video combined with engaging presenter’s dialogue.</a:t>
            </a:r>
          </a:p>
          <a:p>
            <a:pPr lvl="0"/>
            <a:endParaRPr lang="en-US" dirty="0" smtClean="0"/>
          </a:p>
          <a:p>
            <a:pPr lvl="0"/>
            <a:r>
              <a:rPr lang="en-US" dirty="0" smtClean="0"/>
              <a:t>For tweens and teens, two 30-minute PowerPoint presentations contain animated and documentary-style videos, candid, thought-provoking discussions, practical advice, and free resources.</a:t>
            </a:r>
          </a:p>
          <a:p>
            <a:pPr lvl="0"/>
            <a:endParaRPr lang="en-US" dirty="0" smtClean="0"/>
          </a:p>
          <a:p>
            <a:r>
              <a:rPr lang="en-US" dirty="0" smtClean="0"/>
              <a:t>For parents and communities, a 45-minute PowerPoint presentation for parents and guardians of children ages 5-17 includes facts of online risks, statistics, videos, and other resources as well as tips for keeping children safer online.</a:t>
            </a:r>
          </a:p>
          <a:p>
            <a:pPr lvl="0"/>
            <a:endParaRPr lang="en-US" dirty="0" smtClean="0"/>
          </a:p>
        </p:txBody>
      </p:sp>
      <p:sp>
        <p:nvSpPr>
          <p:cNvPr id="4" name="Slide Number Placeholder 3"/>
          <p:cNvSpPr>
            <a:spLocks noGrp="1"/>
          </p:cNvSpPr>
          <p:nvPr>
            <p:ph type="sldNum" sz="quarter" idx="10"/>
          </p:nvPr>
        </p:nvSpPr>
        <p:spPr/>
        <p:txBody>
          <a:bodyPr/>
          <a:lstStyle/>
          <a:p>
            <a:fld id="{2521B8AF-45D7-42B8-93F1-F578E3F9905C}" type="slidenum">
              <a:rPr lang="en-US" smtClean="0"/>
              <a:t>12</a:t>
            </a:fld>
            <a:endParaRPr lang="en-US"/>
          </a:p>
        </p:txBody>
      </p:sp>
    </p:spTree>
    <p:extLst>
      <p:ext uri="{BB962C8B-B14F-4D97-AF65-F5344CB8AC3E}">
        <p14:creationId xmlns:p14="http://schemas.microsoft.com/office/powerpoint/2010/main" val="1671965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Today</a:t>
            </a:r>
            <a:r>
              <a:rPr lang="en-US" baseline="0" dirty="0" smtClean="0"/>
              <a:t> you’ve learned about missing and exploited children and the NCMEC prevention resources available. I urge you to get involved with Take 25 and bring the message of safety into your schools, day cares, and afterschool programs.</a:t>
            </a:r>
            <a:endParaRPr lang="en-US" sz="1200" b="0" i="0" kern="1200" baseline="0" dirty="0" smtClean="0">
              <a:solidFill>
                <a:schemeClr val="tx1"/>
              </a:solidFill>
              <a:effectLst/>
              <a:latin typeface="Arial"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Arial"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Arial" charset="0"/>
                <a:ea typeface="+mn-ea"/>
                <a:cs typeface="+mn-cs"/>
              </a:rPr>
              <a:t>Remember, a Take 25 event can be any opportunity that engages students and their families on the importance of child safety, including:</a:t>
            </a:r>
            <a:endParaRPr lang="en-US" dirty="0" smtClean="0"/>
          </a:p>
          <a:p>
            <a:endParaRPr lang="en-US" dirty="0" smtClean="0"/>
          </a:p>
          <a:p>
            <a:r>
              <a:rPr lang="en-US" b="1" dirty="0" smtClean="0"/>
              <a:t>-Give a Take 25 Mini Lesson. </a:t>
            </a:r>
            <a:r>
              <a:rPr lang="en-US" dirty="0" smtClean="0"/>
              <a:t>Mini lessons offer a quick 10-15 minute activity for students which reinforce the four rules of safety. </a:t>
            </a:r>
          </a:p>
          <a:p>
            <a:endParaRPr lang="en-US" dirty="0" smtClean="0"/>
          </a:p>
          <a:p>
            <a:r>
              <a:rPr lang="en-US" b="1" dirty="0" smtClean="0"/>
              <a:t>-Educate Students and Parents about Internet Safety. </a:t>
            </a:r>
            <a:r>
              <a:rPr lang="en-US" dirty="0" smtClean="0"/>
              <a:t>Visit www.NetSmartz.org for the downloadable Internet safety presentations I mentioned. Give these during the school day or at evening parent nights. </a:t>
            </a:r>
          </a:p>
          <a:p>
            <a:endParaRPr lang="en-US" dirty="0" smtClean="0"/>
          </a:p>
          <a:p>
            <a:r>
              <a:rPr lang="en-US" b="1" dirty="0" smtClean="0"/>
              <a:t>-Host an Assembly. </a:t>
            </a:r>
            <a:r>
              <a:rPr lang="en-US" dirty="0" smtClean="0"/>
              <a:t>Discuss relevant child safety issues with students. </a:t>
            </a:r>
          </a:p>
          <a:p>
            <a:endParaRPr lang="en-US" dirty="0" smtClean="0"/>
          </a:p>
          <a:p>
            <a:r>
              <a:rPr lang="en-US" b="1" dirty="0" smtClean="0"/>
              <a:t>-Share Take 25 Safety Tips. </a:t>
            </a:r>
            <a:r>
              <a:rPr lang="en-US" dirty="0" smtClean="0"/>
              <a:t>Tips can be shared during morning announcements, parent meetings, and other social clubs. Safety pledges can also be sent home to be shared with parents. </a:t>
            </a:r>
          </a:p>
          <a:p>
            <a:endParaRPr lang="en-US" dirty="0" smtClean="0"/>
          </a:p>
          <a:p>
            <a:r>
              <a:rPr lang="en-US" b="1" dirty="0" smtClean="0"/>
              <a:t>-Distribute Take 25 Materials</a:t>
            </a:r>
            <a:r>
              <a:rPr lang="en-US" b="1" baseline="0" dirty="0" smtClean="0"/>
              <a:t> and </a:t>
            </a:r>
            <a:r>
              <a:rPr lang="en-US" b="1" dirty="0" smtClean="0"/>
              <a:t>Bookmarks. </a:t>
            </a:r>
            <a:r>
              <a:rPr lang="en-US" dirty="0" smtClean="0"/>
              <a:t>Make bookmarks available in your libraries, school office, before and after care, and extracurricular activities throughout the month of May. </a:t>
            </a:r>
          </a:p>
          <a:p>
            <a:endParaRPr lang="en-US" dirty="0" smtClean="0"/>
          </a:p>
          <a:p>
            <a:r>
              <a:rPr lang="en-US" b="1" dirty="0" smtClean="0"/>
              <a:t>-Organize a Child ID Event. </a:t>
            </a:r>
            <a:r>
              <a:rPr lang="en-US" dirty="0" smtClean="0"/>
              <a:t>Partner with local law enforcement to provide child ID kits to parents. </a:t>
            </a:r>
          </a:p>
          <a:p>
            <a:endParaRPr lang="en-US" dirty="0" smtClean="0"/>
          </a:p>
          <a:p>
            <a:r>
              <a:rPr lang="en-US" dirty="0" smtClean="0"/>
              <a:t>All</a:t>
            </a:r>
            <a:r>
              <a:rPr lang="en-US" baseline="0" dirty="0" smtClean="0"/>
              <a:t> of the resources I mentioned earlier are available </a:t>
            </a:r>
            <a:r>
              <a:rPr lang="en-US" b="1" baseline="0" dirty="0" smtClean="0"/>
              <a:t>FREE</a:t>
            </a:r>
            <a:r>
              <a:rPr lang="en-US" baseline="0" dirty="0" smtClean="0"/>
              <a:t> of charge! Simply register your Take 25 event at www.take25.org/host and ordering materials. </a:t>
            </a:r>
            <a:endParaRPr lang="en-US" dirty="0" smtClean="0"/>
          </a:p>
        </p:txBody>
      </p:sp>
      <p:sp>
        <p:nvSpPr>
          <p:cNvPr id="4" name="Slide Number Placeholder 3"/>
          <p:cNvSpPr>
            <a:spLocks noGrp="1"/>
          </p:cNvSpPr>
          <p:nvPr>
            <p:ph type="sldNum" sz="quarter" idx="10"/>
          </p:nvPr>
        </p:nvSpPr>
        <p:spPr/>
        <p:txBody>
          <a:bodyPr/>
          <a:lstStyle/>
          <a:p>
            <a:fld id="{2521B8AF-45D7-42B8-93F1-F578E3F9905C}" type="slidenum">
              <a:rPr lang="en-US" smtClean="0"/>
              <a:t>13</a:t>
            </a:fld>
            <a:endParaRPr lang="en-US"/>
          </a:p>
        </p:txBody>
      </p:sp>
    </p:spTree>
    <p:extLst>
      <p:ext uri="{BB962C8B-B14F-4D97-AF65-F5344CB8AC3E}">
        <p14:creationId xmlns:p14="http://schemas.microsoft.com/office/powerpoint/2010/main" val="2329895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Your role as an educator is invaluable in helping</a:t>
            </a:r>
            <a:r>
              <a:rPr lang="en-US" b="0" baseline="0" dirty="0" smtClean="0"/>
              <a:t> to keep children safer. I encourage you to </a:t>
            </a:r>
            <a:r>
              <a:rPr lang="en-US" sz="1200" kern="1200" dirty="0" smtClean="0">
                <a:solidFill>
                  <a:schemeClr val="tx1"/>
                </a:solidFill>
                <a:effectLst/>
                <a:latin typeface="+mn-lt"/>
                <a:ea typeface="+mn-ea"/>
                <a:cs typeface="+mn-cs"/>
              </a:rPr>
              <a:t>join NCMEC in their efforts to help keep children safer and be part of a national movement dedicated to protecting children.</a:t>
            </a:r>
          </a:p>
          <a:p>
            <a:endParaRPr lang="en-US" sz="1200" b="0" kern="1200" dirty="0" smtClean="0">
              <a:solidFill>
                <a:schemeClr val="tx1"/>
              </a:solidFill>
              <a:effectLst/>
              <a:latin typeface="+mn-lt"/>
              <a:ea typeface="+mn-ea"/>
              <a:cs typeface="+mn-cs"/>
            </a:endParaRPr>
          </a:p>
          <a:p>
            <a:r>
              <a:rPr lang="en-US" b="0" dirty="0" smtClean="0"/>
              <a:t>Thank you </a:t>
            </a:r>
            <a:r>
              <a:rPr lang="en-US" dirty="0" smtClean="0"/>
              <a:t>for taking the time to attend this presentation. The safety of our students/children is a cooperative effort between the school, the community and parents. We appreciate your support. For additional information about the programs</a:t>
            </a:r>
            <a:r>
              <a:rPr lang="en-US" baseline="0" dirty="0" smtClean="0"/>
              <a:t> mentioned, please visit:</a:t>
            </a:r>
          </a:p>
          <a:p>
            <a:endParaRPr lang="en-US" baseline="0" dirty="0" smtClean="0"/>
          </a:p>
          <a:p>
            <a:r>
              <a:rPr lang="en-US" baseline="0" dirty="0" smtClean="0"/>
              <a:t>Take 25 Campaign www.take25.org</a:t>
            </a:r>
          </a:p>
          <a:p>
            <a:r>
              <a:rPr lang="en-US" baseline="0" dirty="0" err="1" smtClean="0"/>
              <a:t>NetSmartz</a:t>
            </a:r>
            <a:r>
              <a:rPr lang="en-US" baseline="0" dirty="0" smtClean="0"/>
              <a:t> Workshop www.NetSmartz.org</a:t>
            </a:r>
          </a:p>
          <a:p>
            <a:r>
              <a:rPr lang="en-US" baseline="0" dirty="0" smtClean="0"/>
              <a:t>NCMEC www.missingkids.com</a:t>
            </a:r>
            <a:endParaRPr lang="en-US" dirty="0" smtClean="0"/>
          </a:p>
          <a:p>
            <a:endParaRPr lang="en-US" dirty="0" smtClean="0"/>
          </a:p>
          <a:p>
            <a:r>
              <a:rPr lang="en-US" dirty="0" smtClean="0"/>
              <a:t>My contact information is [insert phone/email]</a:t>
            </a:r>
            <a:r>
              <a:rPr lang="en-US" baseline="0" dirty="0" smtClean="0"/>
              <a:t> should you have any additional questions.</a:t>
            </a:r>
            <a:endParaRPr lang="en-US" dirty="0" smtClean="0"/>
          </a:p>
          <a:p>
            <a:endParaRPr lang="en-US" dirty="0" smtClean="0"/>
          </a:p>
          <a:p>
            <a:r>
              <a:rPr lang="en-US" dirty="0" smtClean="0"/>
              <a:t>Thank you.</a:t>
            </a:r>
            <a:endParaRPr lang="en-US" b="1" dirty="0" smtClean="0"/>
          </a:p>
          <a:p>
            <a:endParaRPr lang="en-US" dirty="0"/>
          </a:p>
        </p:txBody>
      </p:sp>
      <p:sp>
        <p:nvSpPr>
          <p:cNvPr id="4" name="Slide Number Placeholder 3"/>
          <p:cNvSpPr>
            <a:spLocks noGrp="1"/>
          </p:cNvSpPr>
          <p:nvPr>
            <p:ph type="sldNum" sz="quarter" idx="10"/>
          </p:nvPr>
        </p:nvSpPr>
        <p:spPr/>
        <p:txBody>
          <a:bodyPr/>
          <a:lstStyle/>
          <a:p>
            <a:fld id="{2521B8AF-45D7-42B8-93F1-F578E3F9905C}" type="slidenum">
              <a:rPr lang="en-US" smtClean="0"/>
              <a:t>14</a:t>
            </a:fld>
            <a:endParaRPr lang="en-US"/>
          </a:p>
        </p:txBody>
      </p:sp>
    </p:spTree>
    <p:extLst>
      <p:ext uri="{BB962C8B-B14F-4D97-AF65-F5344CB8AC3E}">
        <p14:creationId xmlns:p14="http://schemas.microsoft.com/office/powerpoint/2010/main" val="248602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dirty="0" smtClean="0"/>
              <a:t>The National Center for Missing &amp; Exploited Children was created in 1984 and is a private,</a:t>
            </a:r>
            <a:r>
              <a:rPr lang="en-US" baseline="0" dirty="0" smtClean="0"/>
              <a:t> nonprofit 501 (c)(3) organization. </a:t>
            </a:r>
            <a:r>
              <a:rPr lang="en-US" sz="1200" b="0" i="0" kern="1200" baseline="0" dirty="0" smtClean="0">
                <a:solidFill>
                  <a:schemeClr val="tx1"/>
                </a:solidFill>
                <a:effectLst/>
                <a:latin typeface="Arial" charset="0"/>
                <a:ea typeface="+mn-ea"/>
                <a:cs typeface="+mn-cs"/>
              </a:rPr>
              <a:t>It</a:t>
            </a:r>
            <a:r>
              <a:rPr lang="en-US" sz="1200" b="0" i="0" kern="1200" dirty="0" smtClean="0">
                <a:solidFill>
                  <a:schemeClr val="tx1"/>
                </a:solidFill>
                <a:effectLst/>
                <a:latin typeface="Arial" charset="0"/>
                <a:ea typeface="+mn-ea"/>
                <a:cs typeface="+mn-cs"/>
              </a:rPr>
              <a:t> serves as the nation’s clearinghouse on issues related to missing and exploited children</a:t>
            </a:r>
            <a:r>
              <a:rPr lang="en-US" sz="1200" b="0" i="0" kern="1200" baseline="0" dirty="0" smtClean="0">
                <a:solidFill>
                  <a:schemeClr val="tx1"/>
                </a:solidFill>
                <a:effectLst/>
                <a:latin typeface="Arial" charset="0"/>
                <a:ea typeface="+mn-ea"/>
                <a:cs typeface="+mn-cs"/>
              </a:rPr>
              <a:t> while </a:t>
            </a:r>
            <a:r>
              <a:rPr lang="en-US" sz="1200" b="0" i="0" kern="1200" dirty="0" smtClean="0">
                <a:solidFill>
                  <a:schemeClr val="tx1"/>
                </a:solidFill>
                <a:effectLst/>
                <a:latin typeface="Arial" charset="0"/>
                <a:ea typeface="+mn-ea"/>
                <a:cs typeface="+mn-cs"/>
              </a:rPr>
              <a:t>operating the toll-free 24-hour national missing children’s hotline, 1-800-THE-LOST.</a:t>
            </a:r>
            <a:endParaRPr lang="en-US" baseline="0" dirty="0" smtClean="0"/>
          </a:p>
          <a:p>
            <a:pPr eaLnBrk="1" hangingPunct="1">
              <a:spcBef>
                <a:spcPct val="0"/>
              </a:spcBef>
              <a:defRPr/>
            </a:pPr>
            <a:endParaRPr lang="en-US"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The National Center’s </a:t>
            </a:r>
            <a:r>
              <a:rPr lang="en-US" dirty="0" smtClean="0">
                <a:latin typeface="Garamond" pitchFamily="18" charset="0"/>
              </a:rPr>
              <a:t>mission is to help find missing children; help prevent child abduction and sexual exploitation; and assist victims of child abduction and sexual exploitation, their families, and the professionals who serve them.</a:t>
            </a: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latin typeface="Garamond" pitchFamily="18"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latin typeface="Garamond" pitchFamily="18" charset="0"/>
              </a:rPr>
              <a:t>Sometimes when we think about missing and exploited children we don’t realize how large the problem is or how these issues impact our communities and children.</a:t>
            </a:r>
            <a:endParaRPr lang="en-US" dirty="0" smtClean="0">
              <a:latin typeface="Garamond" pitchFamily="18" charset="0"/>
            </a:endParaRPr>
          </a:p>
        </p:txBody>
      </p:sp>
      <p:sp>
        <p:nvSpPr>
          <p:cNvPr id="4" name="Slide Number Placeholder 3"/>
          <p:cNvSpPr>
            <a:spLocks noGrp="1"/>
          </p:cNvSpPr>
          <p:nvPr>
            <p:ph type="sldNum" sz="quarter" idx="10"/>
          </p:nvPr>
        </p:nvSpPr>
        <p:spPr/>
        <p:txBody>
          <a:bodyPr/>
          <a:lstStyle/>
          <a:p>
            <a:fld id="{2521B8AF-45D7-42B8-93F1-F578E3F9905C}" type="slidenum">
              <a:rPr lang="en-US" smtClean="0"/>
              <a:t>2</a:t>
            </a:fld>
            <a:endParaRPr lang="en-US"/>
          </a:p>
        </p:txBody>
      </p:sp>
    </p:spTree>
    <p:extLst>
      <p:ext uri="{BB962C8B-B14F-4D97-AF65-F5344CB8AC3E}">
        <p14:creationId xmlns:p14="http://schemas.microsoft.com/office/powerpoint/2010/main" val="4084119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sz="1200" b="0" i="0" kern="1200" dirty="0" smtClean="0">
                <a:solidFill>
                  <a:schemeClr val="tx1"/>
                </a:solidFill>
                <a:effectLst/>
                <a:latin typeface="+mn-lt"/>
                <a:ea typeface="+mn-ea"/>
                <a:cs typeface="+mn-cs"/>
              </a:rPr>
              <a:t>Statistics from the U.S. Department of Justice help shed light on the problem. In a one year period</a:t>
            </a:r>
          </a:p>
          <a:p>
            <a:pPr eaLnBrk="1" hangingPunct="1">
              <a:spcBef>
                <a:spcPct val="0"/>
              </a:spcBef>
              <a:defRPr/>
            </a:pPr>
            <a:endParaRPr lang="en-US" sz="1200" b="0" i="0" kern="1200" dirty="0" smtClean="0">
              <a:solidFill>
                <a:schemeClr val="tx1"/>
              </a:solidFill>
              <a:effectLst/>
              <a:latin typeface="+mn-lt"/>
              <a:ea typeface="+mn-ea"/>
              <a:cs typeface="+mn-cs"/>
            </a:endParaRPr>
          </a:p>
          <a:p>
            <a:pPr eaLnBrk="1" hangingPunct="1">
              <a:spcBef>
                <a:spcPct val="0"/>
              </a:spcBef>
              <a:defRPr/>
            </a:pPr>
            <a:r>
              <a:rPr lang="en-US" dirty="0" smtClean="0"/>
              <a:t>Nearly 800,000 children are reported as missing to law enforcement. That’s more than 2,000 children per day. </a:t>
            </a:r>
          </a:p>
          <a:p>
            <a:pPr eaLnBrk="1" fontAlgn="auto" hangingPunct="1">
              <a:spcBef>
                <a:spcPts val="0"/>
              </a:spcBef>
              <a:spcAft>
                <a:spcPts val="0"/>
              </a:spcAf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[Broken</a:t>
            </a:r>
            <a:r>
              <a:rPr lang="en-US" baseline="0" dirty="0" smtClean="0"/>
              <a:t> down by race, </a:t>
            </a:r>
            <a:r>
              <a:rPr lang="en-US" dirty="0" smtClean="0"/>
              <a:t>1 in 5 of these children are African American and 1 in 5 are Hispanic.]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Of these children, more than 200,000 children are victims of family abductions,</a:t>
            </a:r>
            <a:r>
              <a:rPr lang="en-US" baseline="0" dirty="0" smtClean="0"/>
              <a:t> </a:t>
            </a:r>
            <a:r>
              <a:rPr lang="en-US" baseline="0" dirty="0" err="1" smtClean="0"/>
              <a:t>occuring</a:t>
            </a:r>
            <a:r>
              <a:rPr lang="en-US" baseline="0" dirty="0" smtClean="0"/>
              <a:t> when</a:t>
            </a:r>
            <a:r>
              <a:rPr lang="en-US" dirty="0" smtClean="0"/>
              <a:t> children are taken by a non-custodial parent or guardian. Typically, family abductions are not motivated by love, but rather by anger and revenge.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More than half of</a:t>
            </a:r>
            <a:r>
              <a:rPr lang="en-US" baseline="0" dirty="0" smtClean="0"/>
              <a:t> the 800,000 children that are reported to law enforcement as missing are runaways.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More than 58,000 of these children are victims of non-family abductions. Every year, 115 of these children are the victims of “stereotypical” kidnappings.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Thankfully</a:t>
            </a:r>
            <a:r>
              <a:rPr lang="en-US" baseline="0" dirty="0" smtClean="0"/>
              <a:t> the majority are recovered quickly.</a:t>
            </a:r>
          </a:p>
          <a:p>
            <a:pPr eaLnBrk="1" fontAlgn="auto" hangingPunct="1">
              <a:spcBef>
                <a:spcPts val="0"/>
              </a:spcBef>
              <a:spcAft>
                <a:spcPts val="0"/>
              </a:spcAft>
              <a:defRPr/>
            </a:pPr>
            <a:endParaRPr lang="en-US" baseline="0" dirty="0" smtClean="0"/>
          </a:p>
          <a:p>
            <a:r>
              <a:rPr lang="en-US" dirty="0" smtClean="0"/>
              <a:t>All of this information is vital in framing the scope of the problem. It is also important that we look at cases where the children were </a:t>
            </a:r>
            <a:r>
              <a:rPr lang="en-US" b="0" dirty="0" smtClean="0"/>
              <a:t>not </a:t>
            </a:r>
            <a:r>
              <a:rPr lang="en-US" dirty="0" smtClean="0"/>
              <a:t>successfully taken, or attempted abductions. </a:t>
            </a:r>
            <a:r>
              <a:rPr lang="en-US" sz="1200" b="0" i="0" u="none" strike="noStrike" kern="1200" baseline="0" dirty="0" smtClean="0">
                <a:solidFill>
                  <a:schemeClr val="tx1"/>
                </a:solidFill>
                <a:latin typeface="Arial" charset="0"/>
                <a:ea typeface="+mn-ea"/>
                <a:cs typeface="+mn-cs"/>
              </a:rPr>
              <a:t>NCMEC is the only agency that tracks attempted abductions by receiving leads from law enforcement and recognizing trends.</a:t>
            </a:r>
          </a:p>
        </p:txBody>
      </p:sp>
      <p:sp>
        <p:nvSpPr>
          <p:cNvPr id="4" name="Slide Number Placeholder 3"/>
          <p:cNvSpPr>
            <a:spLocks noGrp="1"/>
          </p:cNvSpPr>
          <p:nvPr>
            <p:ph type="sldNum" sz="quarter" idx="10"/>
          </p:nvPr>
        </p:nvSpPr>
        <p:spPr/>
        <p:txBody>
          <a:bodyPr/>
          <a:lstStyle/>
          <a:p>
            <a:fld id="{2521B8AF-45D7-42B8-93F1-F578E3F9905C}" type="slidenum">
              <a:rPr lang="en-US" smtClean="0"/>
              <a:t>3</a:t>
            </a:fld>
            <a:endParaRPr lang="en-US"/>
          </a:p>
        </p:txBody>
      </p:sp>
    </p:spTree>
    <p:extLst>
      <p:ext uri="{BB962C8B-B14F-4D97-AF65-F5344CB8AC3E}">
        <p14:creationId xmlns:p14="http://schemas.microsoft.com/office/powerpoint/2010/main" val="1644786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Arial" charset="0"/>
                <a:ea typeface="+mn-ea"/>
                <a:cs typeface="+mn-cs"/>
              </a:rPr>
              <a:t>To understand these types of situations and develop solutions, the National Center conducted a study and analyzed more than 7,000 attempted abductions cases for the 7 year period from February 2005 to March 2012. Here’s what they found:</a:t>
            </a:r>
          </a:p>
          <a:p>
            <a:pPr eaLnBrk="1" fontAlgn="auto" hangingPunct="1">
              <a:spcBef>
                <a:spcPts val="0"/>
              </a:spcBef>
              <a:spcAft>
                <a:spcPts val="0"/>
              </a:spcAft>
              <a:defRPr/>
            </a:pPr>
            <a:endParaRPr lang="en-US" baseline="0" dirty="0" smtClean="0">
              <a:latin typeface="Garamond" pitchFamily="18" charset="0"/>
            </a:endParaRPr>
          </a:p>
          <a:p>
            <a:pPr eaLnBrk="1" fontAlgn="auto" hangingPunct="1">
              <a:spcBef>
                <a:spcPts val="0"/>
              </a:spcBef>
              <a:spcAft>
                <a:spcPts val="0"/>
              </a:spcAft>
              <a:defRPr/>
            </a:pPr>
            <a:r>
              <a:rPr lang="en-US" dirty="0" smtClean="0">
                <a:latin typeface="Garamond" pitchFamily="18" charset="0"/>
              </a:rPr>
              <a:t>-69% of victims are female</a:t>
            </a:r>
          </a:p>
          <a:p>
            <a:pPr eaLnBrk="1" fontAlgn="auto" hangingPunct="1">
              <a:spcBef>
                <a:spcPts val="0"/>
              </a:spcBef>
              <a:spcAft>
                <a:spcPts val="0"/>
              </a:spcAft>
              <a:defRPr/>
            </a:pPr>
            <a:r>
              <a:rPr lang="en-US" dirty="0" smtClean="0">
                <a:latin typeface="Garamond" pitchFamily="18" charset="0"/>
              </a:rPr>
              <a:t>-41 % are between the ages of 10-14</a:t>
            </a:r>
          </a:p>
          <a:p>
            <a:pPr eaLnBrk="1" fontAlgn="auto" hangingPunct="1">
              <a:spcBef>
                <a:spcPts val="0"/>
              </a:spcBef>
              <a:spcAft>
                <a:spcPts val="0"/>
              </a:spcAft>
              <a:defRPr/>
            </a:pPr>
            <a:r>
              <a:rPr lang="en-US" dirty="0" smtClean="0">
                <a:latin typeface="Garamond" pitchFamily="18" charset="0"/>
              </a:rPr>
              <a:t>-35% occur while a child is walking to/from school, the school bus or riding a bicycle</a:t>
            </a:r>
          </a:p>
          <a:p>
            <a:pPr eaLnBrk="1" fontAlgn="auto" hangingPunct="1">
              <a:spcBef>
                <a:spcPts val="0"/>
              </a:spcBef>
              <a:spcAft>
                <a:spcPts val="0"/>
              </a:spcAft>
              <a:defRPr/>
            </a:pPr>
            <a:r>
              <a:rPr lang="en-US" dirty="0" smtClean="0">
                <a:latin typeface="Garamond" pitchFamily="18" charset="0"/>
              </a:rPr>
              <a:t>-35% occur between the hours of 2pm through 7pm on a weekday</a:t>
            </a:r>
          </a:p>
          <a:p>
            <a:pPr eaLnBrk="1" fontAlgn="auto" hangingPunct="1">
              <a:spcBef>
                <a:spcPts val="0"/>
              </a:spcBef>
              <a:spcAft>
                <a:spcPts val="0"/>
              </a:spcAft>
              <a:defRPr/>
            </a:pPr>
            <a:r>
              <a:rPr lang="en-US" dirty="0" smtClean="0">
                <a:latin typeface="Garamond" pitchFamily="18" charset="0"/>
              </a:rPr>
              <a:t>-96% of the suspects</a:t>
            </a:r>
            <a:r>
              <a:rPr lang="en-US" baseline="0" dirty="0" smtClean="0">
                <a:latin typeface="Garamond" pitchFamily="18" charset="0"/>
              </a:rPr>
              <a:t> </a:t>
            </a:r>
            <a:r>
              <a:rPr lang="en-US" dirty="0" smtClean="0">
                <a:latin typeface="Garamond" pitchFamily="18" charset="0"/>
              </a:rPr>
              <a:t>are male, and 48% are white</a:t>
            </a:r>
          </a:p>
          <a:p>
            <a:pPr eaLnBrk="1" fontAlgn="auto" hangingPunct="1">
              <a:spcBef>
                <a:spcPts val="0"/>
              </a:spcBef>
              <a:spcAft>
                <a:spcPts val="0"/>
              </a:spcAft>
              <a:defRPr/>
            </a:pPr>
            <a:r>
              <a:rPr lang="en-US" dirty="0" smtClean="0">
                <a:latin typeface="Garamond" pitchFamily="18" charset="0"/>
              </a:rPr>
              <a:t>-72 % involve a vehicle</a:t>
            </a:r>
          </a:p>
          <a:p>
            <a:pPr eaLnBrk="1" fontAlgn="auto" hangingPunct="1">
              <a:spcBef>
                <a:spcPts val="0"/>
              </a:spcBef>
              <a:spcAft>
                <a:spcPts val="0"/>
              </a:spcAft>
              <a:defRPr/>
            </a:pPr>
            <a:endParaRPr lang="en-US" dirty="0" smtClean="0">
              <a:latin typeface="Garamond" pitchFamily="18" charset="0"/>
            </a:endParaRPr>
          </a:p>
          <a:p>
            <a:pPr>
              <a:lnSpc>
                <a:spcPct val="90000"/>
              </a:lnSpc>
              <a:defRPr/>
            </a:pPr>
            <a:r>
              <a:rPr lang="en-US" dirty="0" smtClean="0"/>
              <a:t>The five most common lures included:</a:t>
            </a:r>
          </a:p>
          <a:p>
            <a:pPr>
              <a:lnSpc>
                <a:spcPct val="90000"/>
              </a:lnSpc>
              <a:defRPr/>
            </a:pPr>
            <a:endParaRPr lang="en-US" dirty="0" smtClean="0"/>
          </a:p>
          <a:p>
            <a:pPr>
              <a:lnSpc>
                <a:spcPct val="90000"/>
              </a:lnSpc>
              <a:buFont typeface="Calibri" pitchFamily="34" charset="0"/>
              <a:buNone/>
              <a:defRPr/>
            </a:pPr>
            <a:r>
              <a:rPr lang="en-US" dirty="0" smtClean="0"/>
              <a:t>-Offering the child a ride </a:t>
            </a:r>
          </a:p>
          <a:p>
            <a:pPr>
              <a:lnSpc>
                <a:spcPct val="90000"/>
              </a:lnSpc>
              <a:buFont typeface="Calibri" pitchFamily="34" charset="0"/>
              <a:buNone/>
              <a:defRPr/>
            </a:pPr>
            <a:r>
              <a:rPr lang="en-US" dirty="0" smtClean="0"/>
              <a:t>-Offering the child candy or sweets</a:t>
            </a:r>
          </a:p>
          <a:p>
            <a:pPr>
              <a:lnSpc>
                <a:spcPct val="90000"/>
              </a:lnSpc>
              <a:buFont typeface="Calibri" pitchFamily="34" charset="0"/>
              <a:buNone/>
              <a:defRPr/>
            </a:pPr>
            <a:r>
              <a:rPr lang="en-US" dirty="0" smtClean="0"/>
              <a:t>-Showing the child an animal or asking for help finding an animal</a:t>
            </a:r>
          </a:p>
          <a:p>
            <a:pPr>
              <a:lnSpc>
                <a:spcPct val="90000"/>
              </a:lnSpc>
              <a:buFont typeface="Calibri" pitchFamily="34" charset="0"/>
              <a:buNone/>
              <a:defRPr/>
            </a:pPr>
            <a:r>
              <a:rPr lang="en-US" dirty="0" smtClean="0"/>
              <a:t>-Offering the child money </a:t>
            </a:r>
          </a:p>
          <a:p>
            <a:pPr>
              <a:lnSpc>
                <a:spcPct val="90000"/>
              </a:lnSpc>
              <a:buFont typeface="Calibri" pitchFamily="34" charset="0"/>
              <a:buNone/>
              <a:defRPr/>
            </a:pPr>
            <a:r>
              <a:rPr lang="en-US" dirty="0" smtClean="0"/>
              <a:t>-Asking the child for a ride</a:t>
            </a:r>
          </a:p>
          <a:p>
            <a:pPr eaLnBrk="1" fontAlgn="auto" hangingPunct="1">
              <a:spcBef>
                <a:spcPts val="0"/>
              </a:spcBef>
              <a:spcAft>
                <a:spcPts val="0"/>
              </a:spcAft>
              <a:defRPr/>
            </a:pPr>
            <a:endParaRPr lang="en-US" dirty="0" smtClean="0">
              <a:latin typeface="Garamond" pitchFamily="18" charset="0"/>
            </a:endParaRPr>
          </a:p>
          <a:p>
            <a:pPr eaLnBrk="1" fontAlgn="auto" hangingPunct="1">
              <a:spcBef>
                <a:spcPts val="0"/>
              </a:spcBef>
              <a:spcAft>
                <a:spcPts val="0"/>
              </a:spcAft>
              <a:defRPr/>
            </a:pPr>
            <a:r>
              <a:rPr lang="en-US" dirty="0" smtClean="0">
                <a:latin typeface="Garamond" pitchFamily="18" charset="0"/>
              </a:rPr>
              <a:t>The good news is that many of the children knew how to respond and were able to escape a possible abduction. </a:t>
            </a:r>
          </a:p>
        </p:txBody>
      </p:sp>
      <p:sp>
        <p:nvSpPr>
          <p:cNvPr id="4" name="Slide Number Placeholder 3"/>
          <p:cNvSpPr>
            <a:spLocks noGrp="1"/>
          </p:cNvSpPr>
          <p:nvPr>
            <p:ph type="sldNum" sz="quarter" idx="10"/>
          </p:nvPr>
        </p:nvSpPr>
        <p:spPr/>
        <p:txBody>
          <a:bodyPr/>
          <a:lstStyle/>
          <a:p>
            <a:fld id="{2521B8AF-45D7-42B8-93F1-F578E3F9905C}" type="slidenum">
              <a:rPr lang="en-US" smtClean="0"/>
              <a:t>4</a:t>
            </a:fld>
            <a:endParaRPr lang="en-US"/>
          </a:p>
        </p:txBody>
      </p:sp>
    </p:spTree>
    <p:extLst>
      <p:ext uri="{BB962C8B-B14F-4D97-AF65-F5344CB8AC3E}">
        <p14:creationId xmlns:p14="http://schemas.microsoft.com/office/powerpoint/2010/main" val="1262713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Of the confirmed incidents:</a:t>
            </a:r>
          </a:p>
          <a:p>
            <a:pPr eaLnBrk="1" fontAlgn="auto" hangingPunct="1">
              <a:spcBef>
                <a:spcPts val="0"/>
              </a:spcBef>
              <a:spcAft>
                <a:spcPts val="0"/>
              </a:spcAft>
              <a:defRPr/>
            </a:pPr>
            <a:endParaRPr lang="en-US" sz="1200" dirty="0" smtClean="0">
              <a:latin typeface="Garamond" pitchFamily="18" charset="0"/>
            </a:endParaRPr>
          </a:p>
          <a:p>
            <a:pPr eaLnBrk="1" fontAlgn="auto" hangingPunct="1">
              <a:spcBef>
                <a:spcPts val="0"/>
              </a:spcBef>
              <a:spcAft>
                <a:spcPts val="0"/>
              </a:spcAft>
              <a:defRPr/>
            </a:pPr>
            <a:r>
              <a:rPr lang="en-US" sz="1200" dirty="0" smtClean="0">
                <a:latin typeface="Garamond" pitchFamily="18" charset="0"/>
              </a:rPr>
              <a:t>-53% walked or ran away from the suspect and had no physical contact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Garamond" pitchFamily="18" charset="0"/>
              </a:rPr>
              <a:t>-28% reported some type of reaction such as yelling, kicking, pulling away, or otherwise</a:t>
            </a:r>
            <a:r>
              <a:rPr lang="en-US" sz="1200" baseline="0" dirty="0" smtClean="0">
                <a:latin typeface="Garamond" pitchFamily="18" charset="0"/>
              </a:rPr>
              <a:t> </a:t>
            </a:r>
            <a:r>
              <a:rPr lang="en-US" sz="1200" dirty="0" smtClean="0">
                <a:latin typeface="Garamond" pitchFamily="18" charset="0"/>
              </a:rPr>
              <a:t>attracting attention</a:t>
            </a:r>
          </a:p>
          <a:p>
            <a:pPr eaLnBrk="1" fontAlgn="auto" hangingPunct="1">
              <a:spcBef>
                <a:spcPts val="0"/>
              </a:spcBef>
              <a:spcAft>
                <a:spcPts val="0"/>
              </a:spcAft>
              <a:defRPr/>
            </a:pPr>
            <a:r>
              <a:rPr lang="en-US" sz="1200" dirty="0" smtClean="0">
                <a:latin typeface="Garamond" pitchFamily="18" charset="0"/>
              </a:rPr>
              <a:t>-19% involved either a Good Samaritan or parent becoming involved in rescuing the child</a:t>
            </a:r>
          </a:p>
          <a:p>
            <a:pPr eaLnBrk="1" fontAlgn="auto" hangingPunct="1">
              <a:spcBef>
                <a:spcPts val="0"/>
              </a:spcBef>
              <a:spcAft>
                <a:spcPts val="0"/>
              </a:spcAft>
              <a:defRPr/>
            </a:pPr>
            <a:endParaRPr lang="en-US" sz="1200" dirty="0" smtClean="0">
              <a:latin typeface="Garamond"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Garamond" pitchFamily="18" charset="0"/>
              </a:rPr>
              <a:t>This shows us that </a:t>
            </a:r>
            <a:r>
              <a:rPr lang="en-US" sz="1200" dirty="0" smtClean="0"/>
              <a:t>children have been taught what to do</a:t>
            </a:r>
            <a:r>
              <a:rPr lang="en-US" sz="1200" baseline="0" dirty="0" smtClean="0"/>
              <a:t> </a:t>
            </a:r>
            <a:r>
              <a:rPr lang="en-US" sz="1200" dirty="0" smtClean="0"/>
              <a:t>if they</a:t>
            </a:r>
            <a:r>
              <a:rPr lang="en-US" sz="1200" baseline="0" dirty="0" smtClean="0"/>
              <a:t> </a:t>
            </a:r>
            <a:r>
              <a:rPr lang="en-US" sz="1200" dirty="0" smtClean="0"/>
              <a:t>ever come across this type of situation.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2521B8AF-45D7-42B8-93F1-F578E3F9905C}" type="slidenum">
              <a:rPr lang="en-US" smtClean="0"/>
              <a:t>5</a:t>
            </a:fld>
            <a:endParaRPr lang="en-US"/>
          </a:p>
        </p:txBody>
      </p:sp>
    </p:spTree>
    <p:extLst>
      <p:ext uri="{BB962C8B-B14F-4D97-AF65-F5344CB8AC3E}">
        <p14:creationId xmlns:p14="http://schemas.microsoft.com/office/powerpoint/2010/main" val="870472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Communication is key. Positive communication engages children in</a:t>
            </a:r>
            <a:r>
              <a:rPr lang="en-US" baseline="0" dirty="0" smtClean="0"/>
              <a:t> </a:t>
            </a:r>
            <a:r>
              <a:rPr lang="en-US" dirty="0" smtClean="0"/>
              <a:t>positive behaviors. Parents and guardians</a:t>
            </a:r>
            <a:r>
              <a:rPr lang="en-US" baseline="0" dirty="0" smtClean="0"/>
              <a:t> </a:t>
            </a:r>
            <a:r>
              <a:rPr lang="en-US" dirty="0" smtClean="0"/>
              <a:t>need to foster regular dialogue about</a:t>
            </a:r>
            <a:r>
              <a:rPr lang="en-US" baseline="0" dirty="0" smtClean="0"/>
              <a:t> </a:t>
            </a:r>
            <a:r>
              <a:rPr lang="en-US" dirty="0" smtClean="0"/>
              <a:t>personal safety with children.</a:t>
            </a:r>
            <a:r>
              <a:rPr lang="en-US" baseline="0" dirty="0" smtClean="0"/>
              <a:t> </a:t>
            </a:r>
            <a:r>
              <a:rPr lang="en-US" dirty="0" smtClean="0"/>
              <a:t>By developing</a:t>
            </a:r>
            <a:r>
              <a:rPr lang="en-US" baseline="0" dirty="0" smtClean="0"/>
              <a:t> </a:t>
            </a:r>
            <a:r>
              <a:rPr lang="en-US" dirty="0" smtClean="0"/>
              <a:t>positive and ongoing</a:t>
            </a:r>
            <a:r>
              <a:rPr lang="en-US" baseline="0" dirty="0" smtClean="0"/>
              <a:t> </a:t>
            </a:r>
            <a:r>
              <a:rPr lang="en-US" dirty="0" smtClean="0"/>
              <a:t>conversations about personal safety and</a:t>
            </a:r>
            <a:r>
              <a:rPr lang="en-US" baseline="0" dirty="0" smtClean="0"/>
              <a:t> </a:t>
            </a:r>
            <a:r>
              <a:rPr lang="en-US" dirty="0" smtClean="0"/>
              <a:t>repeating safety messages, children will</a:t>
            </a:r>
            <a:r>
              <a:rPr lang="en-US" baseline="0" dirty="0" smtClean="0"/>
              <a:t> </a:t>
            </a:r>
            <a:r>
              <a:rPr lang="en-US" dirty="0" smtClean="0"/>
              <a:t>capture the idea and develop a “second</a:t>
            </a:r>
            <a:r>
              <a:rPr lang="en-US" baseline="0" dirty="0" smtClean="0"/>
              <a:t> </a:t>
            </a:r>
            <a:r>
              <a:rPr lang="en-US" dirty="0" smtClean="0"/>
              <a:t>nature” of awareness.</a:t>
            </a:r>
            <a:r>
              <a:rPr lang="en-US" baseline="0" dirty="0" smtClean="0"/>
              <a:t> </a:t>
            </a:r>
            <a:r>
              <a:rPr lang="en-US" dirty="0" smtClean="0"/>
              <a:t>It is important to build trusting relationships</a:t>
            </a:r>
            <a:r>
              <a:rPr lang="en-US" baseline="0" dirty="0" smtClean="0"/>
              <a:t> </a:t>
            </a:r>
            <a:r>
              <a:rPr lang="en-US" dirty="0" smtClean="0"/>
              <a:t>with children. Trust allows children to</a:t>
            </a:r>
            <a:r>
              <a:rPr lang="en-US" baseline="0" dirty="0" smtClean="0"/>
              <a:t> </a:t>
            </a:r>
            <a:r>
              <a:rPr lang="en-US" dirty="0" smtClean="0"/>
              <a:t>express their feelings and share situations</a:t>
            </a:r>
            <a:r>
              <a:rPr lang="en-US" baseline="0" dirty="0" smtClean="0"/>
              <a:t> </a:t>
            </a:r>
            <a:r>
              <a:rPr lang="en-US" dirty="0" smtClean="0"/>
              <a:t>that</a:t>
            </a:r>
            <a:r>
              <a:rPr lang="en-US" baseline="0" dirty="0" smtClean="0"/>
              <a:t> </a:t>
            </a:r>
            <a:r>
              <a:rPr lang="en-US" dirty="0" smtClean="0"/>
              <a:t>may make them feel uncomfortable.</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Garamond" pitchFamily="18" charset="0"/>
            </a:endParaRPr>
          </a:p>
          <a:p>
            <a:r>
              <a:rPr lang="en-US" dirty="0" smtClean="0">
                <a:latin typeface="Garamond" pitchFamily="18" charset="0"/>
              </a:rPr>
              <a:t>So </a:t>
            </a:r>
            <a:r>
              <a:rPr lang="en-US" smtClean="0">
                <a:latin typeface="Garamond" pitchFamily="18" charset="0"/>
              </a:rPr>
              <a:t>as</a:t>
            </a:r>
            <a:r>
              <a:rPr lang="en-US" baseline="0" smtClean="0">
                <a:latin typeface="Garamond" pitchFamily="18" charset="0"/>
              </a:rPr>
              <a:t> educators, </a:t>
            </a:r>
            <a:r>
              <a:rPr lang="en-US" baseline="0" dirty="0" smtClean="0">
                <a:latin typeface="Garamond" pitchFamily="18" charset="0"/>
              </a:rPr>
              <a:t>how do we begin these safety conversations?</a:t>
            </a:r>
          </a:p>
          <a:p>
            <a:endParaRPr lang="en-US" dirty="0" smtClean="0">
              <a:latin typeface="Garamond" pitchFamily="18" charset="0"/>
            </a:endParaRPr>
          </a:p>
          <a:p>
            <a:r>
              <a:rPr lang="en-US" dirty="0" smtClean="0">
                <a:latin typeface="Garamond" pitchFamily="18" charset="0"/>
              </a:rPr>
              <a:t>We know it’s not always that simple. And that’s why the National Center created the Take 25 Campaign</a:t>
            </a:r>
            <a:r>
              <a:rPr lang="en-US" baseline="0" dirty="0" smtClean="0">
                <a:latin typeface="Garamond" pitchFamily="18" charset="0"/>
              </a:rPr>
              <a:t> to help families and communities take that first step.</a:t>
            </a:r>
            <a:endParaRPr lang="en-US" dirty="0" smtClean="0">
              <a:latin typeface="Garamond" pitchFamily="18" charset="0"/>
            </a:endParaRPr>
          </a:p>
        </p:txBody>
      </p:sp>
      <p:sp>
        <p:nvSpPr>
          <p:cNvPr id="4" name="Slide Number Placeholder 3"/>
          <p:cNvSpPr>
            <a:spLocks noGrp="1"/>
          </p:cNvSpPr>
          <p:nvPr>
            <p:ph type="sldNum" sz="quarter" idx="10"/>
          </p:nvPr>
        </p:nvSpPr>
        <p:spPr/>
        <p:txBody>
          <a:bodyPr/>
          <a:lstStyle/>
          <a:p>
            <a:fld id="{2521B8AF-45D7-42B8-93F1-F578E3F9905C}" type="slidenum">
              <a:rPr lang="en-US" smtClean="0"/>
              <a:t>6</a:t>
            </a:fld>
            <a:endParaRPr lang="en-US"/>
          </a:p>
        </p:txBody>
      </p:sp>
    </p:spTree>
    <p:extLst>
      <p:ext uri="{BB962C8B-B14F-4D97-AF65-F5344CB8AC3E}">
        <p14:creationId xmlns:p14="http://schemas.microsoft.com/office/powerpoint/2010/main" val="1653476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25 is a national grassroots campaign that encourages parents, guardians, law enforcement, educators, and others to talk to children about safety. Created in commemoration of National Missing Children’s Day, and annually recognized on May 25th, this day serves as a time to renew efforts to reunite missing children with their families -- remember those who are still missing -- and make child safety a national priority. </a:t>
            </a:r>
            <a:r>
              <a:rPr lang="en-US" sz="1200" dirty="0" smtClean="0">
                <a:latin typeface="Garamond" pitchFamily="18" charset="0"/>
                <a:cs typeface="Calibri" pitchFamily="34" charset="0"/>
              </a:rPr>
              <a:t>With a focus on prevention, </a:t>
            </a:r>
            <a:r>
              <a:rPr lang="en-US" sz="1200" b="0" dirty="0" smtClean="0">
                <a:latin typeface="Garamond" pitchFamily="18" charset="0"/>
                <a:cs typeface="Calibri" pitchFamily="34" charset="0"/>
              </a:rPr>
              <a:t>Take 25 </a:t>
            </a:r>
            <a:r>
              <a:rPr lang="en-US" sz="1200" dirty="0" smtClean="0">
                <a:latin typeface="Garamond" pitchFamily="18" charset="0"/>
                <a:cs typeface="Calibri" pitchFamily="34" charset="0"/>
              </a:rPr>
              <a:t>provides you with the tools and resources to help initiate an ongoing dialogue about safety with the children in your community.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Each May, individuals and organizations host safety events to raise awareness of local missing children’s issues. Examples of popular Take 25 events include safety presentations, child ID events, community fairs, and distribution of safety resources. NCMEC also provides event planning resources, sample presentations, and other promotional items to help facilitate your Take 25 events.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Arial" charset="0"/>
                <a:ea typeface="+mn-ea"/>
                <a:cs typeface="+mn-cs"/>
              </a:rPr>
              <a:t>Getting involved</a:t>
            </a:r>
            <a:r>
              <a:rPr lang="en-US" sz="1200" b="0" i="0" kern="1200" baseline="0" dirty="0" smtClean="0">
                <a:solidFill>
                  <a:schemeClr val="tx1"/>
                </a:solidFill>
                <a:effectLst/>
                <a:latin typeface="Arial" charset="0"/>
                <a:ea typeface="+mn-ea"/>
                <a:cs typeface="+mn-cs"/>
              </a:rPr>
              <a:t> is easy! Take 25 provides the tools and resources necessary to promote the campaign at your school. </a:t>
            </a:r>
            <a:endParaRPr lang="en-US" dirty="0" smtClean="0"/>
          </a:p>
        </p:txBody>
      </p:sp>
      <p:sp>
        <p:nvSpPr>
          <p:cNvPr id="4" name="Slide Number Placeholder 3"/>
          <p:cNvSpPr>
            <a:spLocks noGrp="1"/>
          </p:cNvSpPr>
          <p:nvPr>
            <p:ph type="sldNum" sz="quarter" idx="10"/>
          </p:nvPr>
        </p:nvSpPr>
        <p:spPr/>
        <p:txBody>
          <a:bodyPr/>
          <a:lstStyle/>
          <a:p>
            <a:fld id="{2521B8AF-45D7-42B8-93F1-F578E3F9905C}" type="slidenum">
              <a:rPr lang="en-US" smtClean="0"/>
              <a:t>7</a:t>
            </a:fld>
            <a:endParaRPr lang="en-US"/>
          </a:p>
        </p:txBody>
      </p:sp>
    </p:spTree>
    <p:extLst>
      <p:ext uri="{BB962C8B-B14F-4D97-AF65-F5344CB8AC3E}">
        <p14:creationId xmlns:p14="http://schemas.microsoft.com/office/powerpoint/2010/main" val="491954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Take 25’s corporate</a:t>
            </a:r>
            <a:r>
              <a:rPr lang="en-US" baseline="0" dirty="0" smtClean="0"/>
              <a:t> sponsor, Lifetouch, makes it possible for </a:t>
            </a:r>
            <a:r>
              <a:rPr lang="en-US" dirty="0" smtClean="0"/>
              <a:t>NCMEC to provide communities with </a:t>
            </a:r>
            <a:r>
              <a:rPr lang="en-US" b="1" dirty="0" smtClean="0"/>
              <a:t>free</a:t>
            </a:r>
            <a:r>
              <a:rPr lang="en-US" dirty="0" smtClean="0"/>
              <a:t> bilingual (English/Spanish) materials.</a:t>
            </a:r>
            <a:r>
              <a:rPr lang="en-US" baseline="0" dirty="0" smtClean="0"/>
              <a:t> </a:t>
            </a:r>
            <a:r>
              <a:rPr lang="en-US" dirty="0" smtClean="0"/>
              <a:t>These include: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-Safety tips</a:t>
            </a:r>
            <a:r>
              <a:rPr lang="en-US" baseline="0" dirty="0" smtClean="0"/>
              <a:t> in multiple languages that feature </a:t>
            </a:r>
            <a:r>
              <a:rPr lang="en-US" sz="1200" kern="1200" dirty="0" smtClean="0">
                <a:solidFill>
                  <a:schemeClr val="tx1"/>
                </a:solidFill>
                <a:effectLst/>
                <a:latin typeface="Arial" charset="0"/>
                <a:ea typeface="+mn-ea"/>
                <a:cs typeface="+mn-cs"/>
              </a:rPr>
              <a:t>25 tips for safety at home, going to and from school, while out and about and on the net.</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-Conversation starters</a:t>
            </a:r>
            <a:r>
              <a:rPr lang="en-US" baseline="0" dirty="0" smtClean="0"/>
              <a:t> for parents, guardians, and trusted adults to begin discussions around s</a:t>
            </a:r>
            <a:r>
              <a:rPr lang="en-US" sz="1200" kern="1200" dirty="0" smtClean="0">
                <a:solidFill>
                  <a:schemeClr val="tx1"/>
                </a:solidFill>
                <a:effectLst/>
                <a:latin typeface="Arial" charset="0"/>
                <a:ea typeface="+mn-ea"/>
                <a:cs typeface="+mn-cs"/>
              </a:rPr>
              <a:t>afety.</a:t>
            </a:r>
            <a:endParaRPr lang="en-US" baseline="0"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-Bookmarks</a:t>
            </a:r>
            <a:r>
              <a:rPr lang="en-US" baseline="0" dirty="0" smtClean="0"/>
              <a:t> </a:t>
            </a:r>
            <a:r>
              <a:rPr lang="en-US" sz="1200" kern="1200" baseline="0" dirty="0" smtClean="0">
                <a:solidFill>
                  <a:schemeClr val="tx1"/>
                </a:solidFill>
                <a:effectLst/>
                <a:latin typeface="Arial" charset="0"/>
                <a:ea typeface="+mn-ea"/>
                <a:cs typeface="+mn-cs"/>
              </a:rPr>
              <a:t>f</a:t>
            </a:r>
            <a:r>
              <a:rPr lang="en-US" sz="1200" kern="1200" dirty="0" smtClean="0">
                <a:solidFill>
                  <a:schemeClr val="tx1"/>
                </a:solidFill>
                <a:effectLst/>
                <a:latin typeface="Arial" charset="0"/>
                <a:ea typeface="+mn-ea"/>
                <a:cs typeface="+mn-cs"/>
              </a:rPr>
              <a:t>eature NCMEC’s four rules for safety in English and Spanish.</a:t>
            </a:r>
            <a:endParaRPr lang="en-US" baseline="0" dirty="0" smtClean="0"/>
          </a:p>
          <a:p>
            <a:endParaRPr lang="en-US" dirty="0" smtClean="0"/>
          </a:p>
          <a:p>
            <a:r>
              <a:rPr lang="en-US" dirty="0" smtClean="0"/>
              <a:t>-Child ID</a:t>
            </a:r>
            <a:r>
              <a:rPr lang="en-US" baseline="0" dirty="0" smtClean="0"/>
              <a:t> Kits </a:t>
            </a:r>
            <a:r>
              <a:rPr lang="en-US" sz="1200" b="0" i="0" kern="1200" dirty="0" smtClean="0">
                <a:solidFill>
                  <a:schemeClr val="tx1"/>
                </a:solidFill>
                <a:effectLst/>
                <a:latin typeface="+mn-lt"/>
                <a:ea typeface="+mn-ea"/>
                <a:cs typeface="+mn-cs"/>
              </a:rPr>
              <a:t>include</a:t>
            </a:r>
            <a:r>
              <a:rPr lang="en-US" sz="1200" b="0" i="0" kern="1200" baseline="0" dirty="0" smtClean="0">
                <a:solidFill>
                  <a:schemeClr val="tx1"/>
                </a:solidFill>
                <a:effectLst/>
                <a:latin typeface="+mn-lt"/>
                <a:ea typeface="+mn-ea"/>
                <a:cs typeface="+mn-cs"/>
              </a:rPr>
              <a:t> a</a:t>
            </a:r>
            <a:r>
              <a:rPr lang="en-US" sz="1200" b="0" i="0" kern="1200" dirty="0" smtClean="0">
                <a:solidFill>
                  <a:schemeClr val="tx1"/>
                </a:solidFill>
                <a:effectLst/>
                <a:latin typeface="+mn-lt"/>
                <a:ea typeface="+mn-ea"/>
                <a:cs typeface="+mn-cs"/>
              </a:rPr>
              <a:t> space for a photo, descriptive information about the child, and fingerprints.</a:t>
            </a:r>
            <a:endParaRPr lang="en-US" dirty="0" smtClean="0"/>
          </a:p>
          <a:p>
            <a:endParaRPr lang="en-US" baseline="0" dirty="0" smtClean="0"/>
          </a:p>
          <a:p>
            <a:r>
              <a:rPr lang="en-US" baseline="0" dirty="0" smtClean="0"/>
              <a:t>-Emergency Contact For Parents is a d</a:t>
            </a:r>
            <a:r>
              <a:rPr lang="en-US" sz="1200" kern="1200" dirty="0" smtClean="0">
                <a:solidFill>
                  <a:schemeClr val="tx1"/>
                </a:solidFill>
                <a:effectLst/>
                <a:latin typeface="Arial" charset="0"/>
                <a:ea typeface="+mn-ea"/>
                <a:cs typeface="+mn-cs"/>
              </a:rPr>
              <a:t>ocument for parents to include emergency contact information</a:t>
            </a:r>
            <a:endParaRPr lang="en-US" baseline="0" dirty="0" smtClean="0"/>
          </a:p>
          <a:p>
            <a:endParaRPr lang="en-US" baseline="0" dirty="0" smtClean="0"/>
          </a:p>
          <a:p>
            <a:r>
              <a:rPr lang="en-US" baseline="0" dirty="0" smtClean="0"/>
              <a:t>NCMEC also offers Mini-Lessons to use in classrooms.</a:t>
            </a:r>
            <a:endParaRPr lang="en-US" dirty="0"/>
          </a:p>
        </p:txBody>
      </p:sp>
      <p:sp>
        <p:nvSpPr>
          <p:cNvPr id="4" name="Slide Number Placeholder 3"/>
          <p:cNvSpPr>
            <a:spLocks noGrp="1"/>
          </p:cNvSpPr>
          <p:nvPr>
            <p:ph type="sldNum" sz="quarter" idx="10"/>
          </p:nvPr>
        </p:nvSpPr>
        <p:spPr/>
        <p:txBody>
          <a:bodyPr/>
          <a:lstStyle/>
          <a:p>
            <a:fld id="{2521B8AF-45D7-42B8-93F1-F578E3F9905C}" type="slidenum">
              <a:rPr lang="en-US" smtClean="0"/>
              <a:t>8</a:t>
            </a:fld>
            <a:endParaRPr lang="en-US"/>
          </a:p>
        </p:txBody>
      </p:sp>
    </p:spTree>
    <p:extLst>
      <p:ext uri="{BB962C8B-B14F-4D97-AF65-F5344CB8AC3E}">
        <p14:creationId xmlns:p14="http://schemas.microsoft.com/office/powerpoint/2010/main" val="2329895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Mini-Lessons are</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15-20 minute activities for children in grades K-8. These lessons</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can be utilized along with Take 25 Safety Tips and can be delivered in both classroom and community settings. They highlight themes</a:t>
            </a:r>
            <a:r>
              <a:rPr lang="en-US" sz="1200" kern="1200" baseline="0" dirty="0" smtClean="0">
                <a:solidFill>
                  <a:schemeClr val="tx1"/>
                </a:solidFill>
                <a:effectLst/>
                <a:latin typeface="Arial" charset="0"/>
                <a:ea typeface="+mn-ea"/>
                <a:cs typeface="+mn-cs"/>
              </a:rPr>
              <a:t> of </a:t>
            </a:r>
            <a:r>
              <a:rPr lang="en-US" sz="1200" b="0" i="0" kern="1200" dirty="0" smtClean="0">
                <a:solidFill>
                  <a:schemeClr val="tx1"/>
                </a:solidFill>
                <a:effectLst/>
                <a:latin typeface="+mn-lt"/>
                <a:ea typeface="+mn-ea"/>
                <a:cs typeface="+mn-cs"/>
              </a:rPr>
              <a:t>safety at home, going to and from school, while out and about and on the net. This resource</a:t>
            </a:r>
            <a:r>
              <a:rPr lang="en-US" sz="1200" b="0" i="0" kern="1200" baseline="0" dirty="0" smtClean="0">
                <a:solidFill>
                  <a:schemeClr val="tx1"/>
                </a:solidFill>
                <a:effectLst/>
                <a:latin typeface="+mn-lt"/>
                <a:ea typeface="+mn-ea"/>
                <a:cs typeface="+mn-cs"/>
              </a:rPr>
              <a:t> is available in English and Spanish.</a:t>
            </a:r>
            <a:endParaRPr lang="en-US" sz="1200" kern="1200" dirty="0" smtClean="0">
              <a:solidFill>
                <a:schemeClr val="tx1"/>
              </a:solidFill>
              <a:effectLst/>
              <a:latin typeface="Arial" charset="0"/>
              <a:ea typeface="+mn-ea"/>
              <a:cs typeface="+mn-cs"/>
            </a:endParaRPr>
          </a:p>
          <a:p>
            <a:endParaRPr lang="en-US" sz="1200" kern="1200" dirty="0" smtClean="0">
              <a:solidFill>
                <a:schemeClr val="tx1"/>
              </a:solidFill>
              <a:effectLst/>
              <a:latin typeface="Arial"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Arial" charset="0"/>
                <a:ea typeface="+mn-ea"/>
                <a:cs typeface="+mn-cs"/>
              </a:rPr>
              <a:t>Other resources that can be distributed are Conversation Starters, Safety Tips, Child IDs, and Emergency Contact For Parents.</a:t>
            </a:r>
            <a:endParaRPr lang="en-US" sz="1200" b="0"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2521B8AF-45D7-42B8-93F1-F578E3F9905C}" type="slidenum">
              <a:rPr lang="en-US" smtClean="0"/>
              <a:t>9</a:t>
            </a:fld>
            <a:endParaRPr lang="en-US"/>
          </a:p>
        </p:txBody>
      </p:sp>
    </p:spTree>
    <p:extLst>
      <p:ext uri="{BB962C8B-B14F-4D97-AF65-F5344CB8AC3E}">
        <p14:creationId xmlns:p14="http://schemas.microsoft.com/office/powerpoint/2010/main" val="3109397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8B154F-9541-4281-B60D-E4955FD067BA}" type="datetimeFigureOut">
              <a:rPr lang="en-US" smtClean="0"/>
              <a:t>3/27/2013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E64EA-8CDE-4752-AC9D-E8FF7D96675A}" type="slidenum">
              <a:rPr lang="en-US" smtClean="0"/>
              <a:t>‹#›</a:t>
            </a:fld>
            <a:endParaRPr lang="en-US"/>
          </a:p>
        </p:txBody>
      </p:sp>
    </p:spTree>
    <p:extLst>
      <p:ext uri="{BB962C8B-B14F-4D97-AF65-F5344CB8AC3E}">
        <p14:creationId xmlns:p14="http://schemas.microsoft.com/office/powerpoint/2010/main" val="3797931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8B154F-9541-4281-B60D-E4955FD067BA}" type="datetimeFigureOut">
              <a:rPr lang="en-US" smtClean="0"/>
              <a:t>3/27/2013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E64EA-8CDE-4752-AC9D-E8FF7D96675A}" type="slidenum">
              <a:rPr lang="en-US" smtClean="0"/>
              <a:t>‹#›</a:t>
            </a:fld>
            <a:endParaRPr lang="en-US"/>
          </a:p>
        </p:txBody>
      </p:sp>
    </p:spTree>
    <p:extLst>
      <p:ext uri="{BB962C8B-B14F-4D97-AF65-F5344CB8AC3E}">
        <p14:creationId xmlns:p14="http://schemas.microsoft.com/office/powerpoint/2010/main" val="2940762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8B154F-9541-4281-B60D-E4955FD067BA}" type="datetimeFigureOut">
              <a:rPr lang="en-US" smtClean="0"/>
              <a:t>3/27/2013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E64EA-8CDE-4752-AC9D-E8FF7D96675A}" type="slidenum">
              <a:rPr lang="en-US" smtClean="0"/>
              <a:t>‹#›</a:t>
            </a:fld>
            <a:endParaRPr lang="en-US"/>
          </a:p>
        </p:txBody>
      </p:sp>
    </p:spTree>
    <p:extLst>
      <p:ext uri="{BB962C8B-B14F-4D97-AF65-F5344CB8AC3E}">
        <p14:creationId xmlns:p14="http://schemas.microsoft.com/office/powerpoint/2010/main" val="3559133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8B154F-9541-4281-B60D-E4955FD067BA}" type="datetimeFigureOut">
              <a:rPr lang="en-US" smtClean="0"/>
              <a:t>3/27/2013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E64EA-8CDE-4752-AC9D-E8FF7D96675A}" type="slidenum">
              <a:rPr lang="en-US" smtClean="0"/>
              <a:t>‹#›</a:t>
            </a:fld>
            <a:endParaRPr lang="en-US"/>
          </a:p>
        </p:txBody>
      </p:sp>
    </p:spTree>
    <p:extLst>
      <p:ext uri="{BB962C8B-B14F-4D97-AF65-F5344CB8AC3E}">
        <p14:creationId xmlns:p14="http://schemas.microsoft.com/office/powerpoint/2010/main" val="3938211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8B154F-9541-4281-B60D-E4955FD067BA}" type="datetimeFigureOut">
              <a:rPr lang="en-US" smtClean="0"/>
              <a:t>3/27/2013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E64EA-8CDE-4752-AC9D-E8FF7D96675A}" type="slidenum">
              <a:rPr lang="en-US" smtClean="0"/>
              <a:t>‹#›</a:t>
            </a:fld>
            <a:endParaRPr lang="en-US"/>
          </a:p>
        </p:txBody>
      </p:sp>
    </p:spTree>
    <p:extLst>
      <p:ext uri="{BB962C8B-B14F-4D97-AF65-F5344CB8AC3E}">
        <p14:creationId xmlns:p14="http://schemas.microsoft.com/office/powerpoint/2010/main" val="1483231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8B154F-9541-4281-B60D-E4955FD067BA}" type="datetimeFigureOut">
              <a:rPr lang="en-US" smtClean="0"/>
              <a:t>3/27/2013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CE64EA-8CDE-4752-AC9D-E8FF7D96675A}" type="slidenum">
              <a:rPr lang="en-US" smtClean="0"/>
              <a:t>‹#›</a:t>
            </a:fld>
            <a:endParaRPr lang="en-US"/>
          </a:p>
        </p:txBody>
      </p:sp>
    </p:spTree>
    <p:extLst>
      <p:ext uri="{BB962C8B-B14F-4D97-AF65-F5344CB8AC3E}">
        <p14:creationId xmlns:p14="http://schemas.microsoft.com/office/powerpoint/2010/main" val="3764270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8B154F-9541-4281-B60D-E4955FD067BA}" type="datetimeFigureOut">
              <a:rPr lang="en-US" smtClean="0"/>
              <a:t>3/27/2013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CE64EA-8CDE-4752-AC9D-E8FF7D96675A}" type="slidenum">
              <a:rPr lang="en-US" smtClean="0"/>
              <a:t>‹#›</a:t>
            </a:fld>
            <a:endParaRPr lang="en-US"/>
          </a:p>
        </p:txBody>
      </p:sp>
    </p:spTree>
    <p:extLst>
      <p:ext uri="{BB962C8B-B14F-4D97-AF65-F5344CB8AC3E}">
        <p14:creationId xmlns:p14="http://schemas.microsoft.com/office/powerpoint/2010/main" val="1996756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8B154F-9541-4281-B60D-E4955FD067BA}" type="datetimeFigureOut">
              <a:rPr lang="en-US" smtClean="0"/>
              <a:t>3/27/2013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CE64EA-8CDE-4752-AC9D-E8FF7D96675A}" type="slidenum">
              <a:rPr lang="en-US" smtClean="0"/>
              <a:t>‹#›</a:t>
            </a:fld>
            <a:endParaRPr lang="en-US"/>
          </a:p>
        </p:txBody>
      </p:sp>
    </p:spTree>
    <p:extLst>
      <p:ext uri="{BB962C8B-B14F-4D97-AF65-F5344CB8AC3E}">
        <p14:creationId xmlns:p14="http://schemas.microsoft.com/office/powerpoint/2010/main" val="675140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8B154F-9541-4281-B60D-E4955FD067BA}" type="datetimeFigureOut">
              <a:rPr lang="en-US" smtClean="0"/>
              <a:t>3/27/2013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CE64EA-8CDE-4752-AC9D-E8FF7D96675A}" type="slidenum">
              <a:rPr lang="en-US" smtClean="0"/>
              <a:t>‹#›</a:t>
            </a:fld>
            <a:endParaRPr lang="en-US"/>
          </a:p>
        </p:txBody>
      </p:sp>
    </p:spTree>
    <p:extLst>
      <p:ext uri="{BB962C8B-B14F-4D97-AF65-F5344CB8AC3E}">
        <p14:creationId xmlns:p14="http://schemas.microsoft.com/office/powerpoint/2010/main" val="2958410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8B154F-9541-4281-B60D-E4955FD067BA}" type="datetimeFigureOut">
              <a:rPr lang="en-US" smtClean="0"/>
              <a:t>3/27/2013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CE64EA-8CDE-4752-AC9D-E8FF7D96675A}" type="slidenum">
              <a:rPr lang="en-US" smtClean="0"/>
              <a:t>‹#›</a:t>
            </a:fld>
            <a:endParaRPr lang="en-US"/>
          </a:p>
        </p:txBody>
      </p:sp>
    </p:spTree>
    <p:extLst>
      <p:ext uri="{BB962C8B-B14F-4D97-AF65-F5344CB8AC3E}">
        <p14:creationId xmlns:p14="http://schemas.microsoft.com/office/powerpoint/2010/main" val="125756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8B154F-9541-4281-B60D-E4955FD067BA}" type="datetimeFigureOut">
              <a:rPr lang="en-US" smtClean="0"/>
              <a:t>3/27/2013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CE64EA-8CDE-4752-AC9D-E8FF7D96675A}" type="slidenum">
              <a:rPr lang="en-US" smtClean="0"/>
              <a:t>‹#›</a:t>
            </a:fld>
            <a:endParaRPr lang="en-US"/>
          </a:p>
        </p:txBody>
      </p:sp>
    </p:spTree>
    <p:extLst>
      <p:ext uri="{BB962C8B-B14F-4D97-AF65-F5344CB8AC3E}">
        <p14:creationId xmlns:p14="http://schemas.microsoft.com/office/powerpoint/2010/main" val="2113338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8B154F-9541-4281-B60D-E4955FD067BA}" type="datetimeFigureOut">
              <a:rPr lang="en-US" smtClean="0"/>
              <a:t>3/27/2013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CE64EA-8CDE-4752-AC9D-E8FF7D96675A}" type="slidenum">
              <a:rPr lang="en-US" smtClean="0"/>
              <a:t>‹#›</a:t>
            </a:fld>
            <a:endParaRPr lang="en-US"/>
          </a:p>
        </p:txBody>
      </p:sp>
    </p:spTree>
    <p:extLst>
      <p:ext uri="{BB962C8B-B14F-4D97-AF65-F5344CB8AC3E}">
        <p14:creationId xmlns:p14="http://schemas.microsoft.com/office/powerpoint/2010/main" val="1093381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hyperlink" Target="http://www.netsmartz.org/Presentations" TargetMode="Externa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www.take25.org/host"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2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jpeg"/><Relationship Id="rId7"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0.jpe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982663" y="4541838"/>
            <a:ext cx="1150937" cy="2316162"/>
          </a:xfrm>
          <a:prstGeom prst="rect">
            <a:avLst/>
          </a:prstGeom>
          <a:solidFill>
            <a:srgbClr val="6CADDF"/>
          </a:solidFill>
          <a:ln>
            <a:solidFill>
              <a:srgbClr val="7BBF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rPr>
              <a:t> </a:t>
            </a:r>
          </a:p>
        </p:txBody>
      </p:sp>
      <p:cxnSp>
        <p:nvCxnSpPr>
          <p:cNvPr id="4" name="Straight Connector 3"/>
          <p:cNvCxnSpPr/>
          <p:nvPr/>
        </p:nvCxnSpPr>
        <p:spPr>
          <a:xfrm>
            <a:off x="990600" y="4549775"/>
            <a:ext cx="6791325" cy="0"/>
          </a:xfrm>
          <a:prstGeom prst="line">
            <a:avLst/>
          </a:prstGeom>
          <a:ln w="25400" cap="rnd" cmpd="sng">
            <a:solidFill>
              <a:srgbClr val="6CADDF"/>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226501" y="4728939"/>
            <a:ext cx="4038600" cy="923330"/>
          </a:xfrm>
          <a:prstGeom prst="rect">
            <a:avLst/>
          </a:prstGeom>
          <a:noFill/>
        </p:spPr>
        <p:txBody>
          <a:bodyPr wrap="square">
            <a:spAutoFit/>
          </a:bodyPr>
          <a:lstStyle/>
          <a:p>
            <a:pPr>
              <a:defRPr/>
            </a:pPr>
            <a:r>
              <a:rPr lang="en-US" b="1" dirty="0" smtClean="0">
                <a:solidFill>
                  <a:srgbClr val="75AADB"/>
                </a:solidFill>
                <a:latin typeface="+mn-lt"/>
              </a:rPr>
              <a:t>Take </a:t>
            </a:r>
            <a:r>
              <a:rPr lang="en-US" b="1" dirty="0">
                <a:solidFill>
                  <a:srgbClr val="75AADB"/>
                </a:solidFill>
                <a:latin typeface="+mn-lt"/>
              </a:rPr>
              <a:t>25, a campaign of the</a:t>
            </a:r>
          </a:p>
          <a:p>
            <a:pPr>
              <a:defRPr/>
            </a:pPr>
            <a:r>
              <a:rPr lang="en-US" b="1" dirty="0">
                <a:solidFill>
                  <a:srgbClr val="75AADB"/>
                </a:solidFill>
                <a:latin typeface="+mn-lt"/>
              </a:rPr>
              <a:t>National Center For Missing &amp; Exploited Children </a:t>
            </a:r>
          </a:p>
        </p:txBody>
      </p:sp>
      <p:pic>
        <p:nvPicPr>
          <p:cNvPr id="6" name="Picture 2" descr="N:\Development\Marketing\2D Print\Herb MasoniChip\source\take25 logo b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625" y="5867400"/>
            <a:ext cx="9906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N:\Development\Marketing\2D Print\Herb MasoniChip\source\ncmec logo b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3938" y="5029200"/>
            <a:ext cx="1068387"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63"/>
          <p:cNvGrpSpPr>
            <a:grpSpLocks/>
          </p:cNvGrpSpPr>
          <p:nvPr/>
        </p:nvGrpSpPr>
        <p:grpSpPr bwMode="auto">
          <a:xfrm>
            <a:off x="5576888" y="622300"/>
            <a:ext cx="3209925" cy="5722938"/>
            <a:chOff x="5776814" y="622294"/>
            <a:chExt cx="3209925" cy="5722937"/>
          </a:xfrm>
        </p:grpSpPr>
        <p:pic>
          <p:nvPicPr>
            <p:cNvPr id="10" name="Picture 18" descr="N:\Development\Marketing\2D Print\Herb MasoniChip\source\cover concept\imag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62961">
              <a:off x="5776814" y="622294"/>
              <a:ext cx="3209925" cy="572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6" descr="N:\Development\Marketing\2D Print\Herb MasoniChip\source\cover concept\image5a.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62961">
              <a:off x="5778401" y="627056"/>
              <a:ext cx="32067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N:\Development\Marketing\2D Print\Herb MasoniChip\source\cover concept\image4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62961">
              <a:off x="5778401" y="627056"/>
              <a:ext cx="32067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4" descr="N:\Development\Marketing\2D Print\Herb MasoniChip\source\cover concept\image3a.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62961">
              <a:off x="5778401" y="627056"/>
              <a:ext cx="32067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N:\Development\Marketing\2D Print\Herb MasoniChip\source\cover concept\image2a.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62961">
              <a:off x="5778401" y="627056"/>
              <a:ext cx="32067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descr="N:\Development\Marketing\2D Print\Herb MasoniChip\source\cover concept\image1a.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562961">
              <a:off x="5778401" y="627056"/>
              <a:ext cx="32067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7200" y="3200400"/>
            <a:ext cx="7735185" cy="1603116"/>
          </a:xfrm>
          <a:prstGeom prst="rect">
            <a:avLst/>
          </a:prstGeom>
        </p:spPr>
      </p:pic>
    </p:spTree>
    <p:extLst>
      <p:ext uri="{BB962C8B-B14F-4D97-AF65-F5344CB8AC3E}">
        <p14:creationId xmlns:p14="http://schemas.microsoft.com/office/powerpoint/2010/main" val="660267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06_take_25_logo_28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134938"/>
            <a:ext cx="11430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0" y="22860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600" b="1" dirty="0" smtClean="0">
                <a:solidFill>
                  <a:schemeClr val="tx2"/>
                </a:solidFill>
              </a:rPr>
              <a:t>Take Home </a:t>
            </a:r>
            <a:r>
              <a:rPr lang="en-US" sz="3600" b="1" dirty="0">
                <a:solidFill>
                  <a:schemeClr val="tx2"/>
                </a:solidFill>
              </a:rPr>
              <a:t>R</a:t>
            </a:r>
            <a:r>
              <a:rPr lang="en-US" sz="3600" b="1" dirty="0" smtClean="0">
                <a:solidFill>
                  <a:schemeClr val="tx2"/>
                </a:solidFill>
              </a:rPr>
              <a:t>esources</a:t>
            </a:r>
            <a:endParaRPr lang="en-US" sz="3600" b="1" dirty="0">
              <a:solidFill>
                <a:schemeClr val="tx2"/>
              </a:solidFill>
            </a:endParaRP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174074"/>
            <a:ext cx="4171950" cy="5391150"/>
          </a:xfrm>
          <a:prstGeom prst="rect">
            <a:avLst/>
          </a:prstGeom>
          <a:ln>
            <a:noFill/>
          </a:ln>
          <a:effectLst>
            <a:outerShdw blurRad="292100" dist="139700" dir="2700000" algn="tl" rotWithShape="0">
              <a:srgbClr val="333333">
                <a:alpha val="65000"/>
              </a:srgbClr>
            </a:outerShdw>
          </a:effectLs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2700" y="1181100"/>
            <a:ext cx="4152900" cy="5372100"/>
          </a:xfrm>
          <a:prstGeom prst="rect">
            <a:avLst/>
          </a:prstGeom>
          <a:ln>
            <a:noFill/>
          </a:ln>
          <a:effectLst>
            <a:outerShdw blurRad="292100" dist="139700" dir="2700000" algn="tl" rotWithShape="0">
              <a:srgbClr val="333333">
                <a:alpha val="65000"/>
              </a:srgbClr>
            </a:outerShdw>
          </a:effectLs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1174750"/>
            <a:ext cx="4165600" cy="5378450"/>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341531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1+#ppt_w/2"/>
                                          </p:val>
                                        </p:tav>
                                        <p:tav tm="100000">
                                          <p:val>
                                            <p:strVal val="#ppt_x"/>
                                          </p:val>
                                        </p:tav>
                                      </p:tavLst>
                                    </p:anim>
                                    <p:anim calcmode="lin" valueType="num">
                                      <p:cBhvr additive="base">
                                        <p:cTn id="8" dur="500" fill="hold"/>
                                        <p:tgtEl>
                                          <p:spTgt spid="205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1+#ppt_w/2"/>
                                          </p:val>
                                        </p:tav>
                                        <p:tav tm="100000">
                                          <p:val>
                                            <p:strVal val="#ppt_x"/>
                                          </p:val>
                                        </p:tav>
                                      </p:tavLst>
                                    </p:anim>
                                    <p:anim calcmode="lin" valueType="num">
                                      <p:cBhvr additive="base">
                                        <p:cTn id="14"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anim calcmode="lin" valueType="num">
                                      <p:cBhvr additive="base">
                                        <p:cTn id="19" dur="500" fill="hold"/>
                                        <p:tgtEl>
                                          <p:spTgt spid="2051"/>
                                        </p:tgtEl>
                                        <p:attrNameLst>
                                          <p:attrName>ppt_x</p:attrName>
                                        </p:attrNameLst>
                                      </p:cBhvr>
                                      <p:tavLst>
                                        <p:tav tm="0">
                                          <p:val>
                                            <p:strVal val="1+#ppt_w/2"/>
                                          </p:val>
                                        </p:tav>
                                        <p:tav tm="100000">
                                          <p:val>
                                            <p:strVal val="#ppt_x"/>
                                          </p:val>
                                        </p:tav>
                                      </p:tavLst>
                                    </p:anim>
                                    <p:anim calcmode="lin" valueType="num">
                                      <p:cBhvr additive="base">
                                        <p:cTn id="20" dur="500" fill="hold"/>
                                        <p:tgtEl>
                                          <p:spTgt spid="20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06_take_25_logo_28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134938"/>
            <a:ext cx="11430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0" y="22860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600" b="1" dirty="0" smtClean="0">
                <a:solidFill>
                  <a:schemeClr val="tx2"/>
                </a:solidFill>
              </a:rPr>
              <a:t>Parent Involvement</a:t>
            </a:r>
            <a:endParaRPr lang="en-US" sz="3600" b="1" dirty="0">
              <a:solidFill>
                <a:schemeClr val="tx2"/>
              </a:solidFill>
            </a:endParaRPr>
          </a:p>
        </p:txBody>
      </p:sp>
      <p:sp>
        <p:nvSpPr>
          <p:cNvPr id="6" name="Rectangle 5"/>
          <p:cNvSpPr/>
          <p:nvPr/>
        </p:nvSpPr>
        <p:spPr>
          <a:xfrm>
            <a:off x="2133600" y="2438400"/>
            <a:ext cx="6705600" cy="3124200"/>
          </a:xfrm>
          <a:prstGeom prst="rect">
            <a:avLst/>
          </a:prstGeom>
          <a:solidFill>
            <a:srgbClr val="99CCFF">
              <a:alpha val="77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2209800"/>
            <a:ext cx="3546438" cy="3557152"/>
          </a:xfrm>
          <a:prstGeom prst="rect">
            <a:avLst/>
          </a:prstGeom>
          <a:ln w="38100">
            <a:solidFill>
              <a:srgbClr val="75AADB"/>
            </a:solidFill>
          </a:ln>
        </p:spPr>
      </p:pic>
      <p:sp>
        <p:nvSpPr>
          <p:cNvPr id="5" name="Content Placeholder 2"/>
          <p:cNvSpPr txBox="1">
            <a:spLocks/>
          </p:cNvSpPr>
          <p:nvPr/>
        </p:nvSpPr>
        <p:spPr bwMode="auto">
          <a:xfrm>
            <a:off x="4114800" y="2464376"/>
            <a:ext cx="4648200" cy="2945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eaLnBrk="1" hangingPunct="1">
              <a:buSzPct val="95000"/>
              <a:buFont typeface="Calibri" pitchFamily="34" charset="0"/>
              <a:buChar char="–"/>
            </a:pPr>
            <a:r>
              <a:rPr lang="en-US" sz="2400" dirty="0" smtClean="0">
                <a:latin typeface="+mn-lt"/>
                <a:cs typeface="Calibri" pitchFamily="34" charset="0"/>
              </a:rPr>
              <a:t>Provides understanding of the issue of missing and exploited children</a:t>
            </a:r>
          </a:p>
          <a:p>
            <a:pPr marL="342900" indent="-342900" eaLnBrk="1" hangingPunct="1">
              <a:buSzPct val="95000"/>
              <a:buFont typeface="Calibri" pitchFamily="34" charset="0"/>
              <a:buChar char="–"/>
            </a:pPr>
            <a:r>
              <a:rPr lang="en-US" sz="2400" dirty="0" smtClean="0">
                <a:latin typeface="+mn-lt"/>
                <a:cs typeface="Calibri" pitchFamily="34" charset="0"/>
              </a:rPr>
              <a:t>The importance of parents talking to children about safety</a:t>
            </a:r>
          </a:p>
          <a:p>
            <a:pPr marL="342900" indent="-342900" eaLnBrk="1" hangingPunct="1">
              <a:buSzPct val="95000"/>
              <a:buFont typeface="Calibri" pitchFamily="34" charset="0"/>
              <a:buChar char="–"/>
            </a:pPr>
            <a:r>
              <a:rPr lang="en-US" sz="2400" dirty="0" smtClean="0">
                <a:latin typeface="+mn-lt"/>
                <a:cs typeface="Calibri" pitchFamily="34" charset="0"/>
              </a:rPr>
              <a:t>The resources available for parents to start these conversations</a:t>
            </a:r>
            <a:endParaRPr lang="en-US" sz="3200" dirty="0">
              <a:solidFill>
                <a:schemeClr val="bg1"/>
              </a:solidFill>
              <a:latin typeface="+mn-lt"/>
            </a:endParaRPr>
          </a:p>
        </p:txBody>
      </p:sp>
    </p:spTree>
    <p:extLst>
      <p:ext uri="{BB962C8B-B14F-4D97-AF65-F5344CB8AC3E}">
        <p14:creationId xmlns:p14="http://schemas.microsoft.com/office/powerpoint/2010/main" val="24931835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06_take_25_logo_28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134938"/>
            <a:ext cx="11430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0" y="22860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600" b="1" dirty="0" smtClean="0">
                <a:solidFill>
                  <a:schemeClr val="tx2"/>
                </a:solidFill>
              </a:rPr>
              <a:t>Internet Safety Presentations</a:t>
            </a:r>
            <a:endParaRPr lang="en-US" sz="3600" b="1" dirty="0">
              <a:solidFill>
                <a:schemeClr val="tx2"/>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 y="2220313"/>
            <a:ext cx="2167262" cy="2167260"/>
          </a:xfrm>
          <a:prstGeom prst="rect">
            <a:avLst/>
          </a:prstGeom>
        </p:spPr>
      </p:pic>
      <p:sp>
        <p:nvSpPr>
          <p:cNvPr id="8" name="TextBox 7"/>
          <p:cNvSpPr txBox="1"/>
          <p:nvPr/>
        </p:nvSpPr>
        <p:spPr>
          <a:xfrm>
            <a:off x="1066800" y="5334000"/>
            <a:ext cx="7086600" cy="830997"/>
          </a:xfrm>
          <a:prstGeom prst="rect">
            <a:avLst/>
          </a:prstGeom>
          <a:noFill/>
        </p:spPr>
        <p:txBody>
          <a:bodyPr wrap="square" rtlCol="0">
            <a:spAutoFit/>
          </a:bodyPr>
          <a:lstStyle/>
          <a:p>
            <a:pPr algn="ctr"/>
            <a:r>
              <a:rPr lang="en-US" sz="2400" i="1" dirty="0" smtClean="0"/>
              <a:t>Available </a:t>
            </a:r>
            <a:r>
              <a:rPr lang="en-US" sz="2400" i="1" dirty="0"/>
              <a:t>for download at </a:t>
            </a:r>
            <a:r>
              <a:rPr lang="en-US" sz="2400" i="1" dirty="0" smtClean="0">
                <a:hlinkClick r:id="rId5"/>
              </a:rPr>
              <a:t>www.netsmartz.org/Presentations</a:t>
            </a:r>
            <a:r>
              <a:rPr lang="en-US" sz="2400" i="1" dirty="0" smtClean="0"/>
              <a:t> </a:t>
            </a:r>
            <a:endParaRPr lang="en-US" sz="2400" i="1" dirty="0"/>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29000" y="2241266"/>
            <a:ext cx="2237930" cy="223793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39270" y="2209800"/>
            <a:ext cx="2237930" cy="2237930"/>
          </a:xfrm>
          <a:prstGeom prst="rect">
            <a:avLst/>
          </a:prstGeom>
        </p:spPr>
      </p:pic>
    </p:spTree>
    <p:extLst>
      <p:ext uri="{BB962C8B-B14F-4D97-AF65-F5344CB8AC3E}">
        <p14:creationId xmlns:p14="http://schemas.microsoft.com/office/powerpoint/2010/main" val="10894941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06_take_25_logo_28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134938"/>
            <a:ext cx="11430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0" y="22860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600" b="1" dirty="0" smtClean="0">
                <a:solidFill>
                  <a:schemeClr val="tx2"/>
                </a:solidFill>
              </a:rPr>
              <a:t>Get Involved:</a:t>
            </a:r>
          </a:p>
          <a:p>
            <a:pPr algn="ctr"/>
            <a:r>
              <a:rPr lang="en-US" sz="3600" b="1" dirty="0" smtClean="0">
                <a:solidFill>
                  <a:schemeClr val="tx2"/>
                </a:solidFill>
              </a:rPr>
              <a:t>Host a Take 25 Event</a:t>
            </a:r>
            <a:endParaRPr lang="en-US" sz="3600" b="1" dirty="0">
              <a:solidFill>
                <a:schemeClr val="tx2"/>
              </a:solidFill>
            </a:endParaRPr>
          </a:p>
        </p:txBody>
      </p:sp>
      <p:sp>
        <p:nvSpPr>
          <p:cNvPr id="4" name="Text Placeholder 4"/>
          <p:cNvSpPr txBox="1">
            <a:spLocks/>
          </p:cNvSpPr>
          <p:nvPr/>
        </p:nvSpPr>
        <p:spPr>
          <a:xfrm>
            <a:off x="800100" y="1752600"/>
            <a:ext cx="7734300" cy="4648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defRPr/>
            </a:pPr>
            <a:r>
              <a:rPr lang="en-US" sz="2800" dirty="0"/>
              <a:t>A Take 25 event can be any opportunity to engage students and their families on the importance of child safety, including:</a:t>
            </a:r>
          </a:p>
          <a:p>
            <a:pPr lvl="1"/>
            <a:r>
              <a:rPr lang="en-US" sz="2400" dirty="0" smtClean="0"/>
              <a:t>Give a Take 25 Mini Lesson</a:t>
            </a:r>
          </a:p>
          <a:p>
            <a:pPr lvl="1"/>
            <a:r>
              <a:rPr lang="en-US" sz="2400" dirty="0" smtClean="0"/>
              <a:t>Educate Students and Parents about Internet Safety</a:t>
            </a:r>
          </a:p>
          <a:p>
            <a:pPr lvl="1"/>
            <a:r>
              <a:rPr lang="en-US" sz="2400" dirty="0" smtClean="0"/>
              <a:t>Host an Assembly</a:t>
            </a:r>
          </a:p>
          <a:p>
            <a:pPr lvl="1"/>
            <a:r>
              <a:rPr lang="en-US" sz="2400" dirty="0" smtClean="0"/>
              <a:t>Share Take 25 Safety Tips</a:t>
            </a:r>
            <a:endParaRPr lang="en-US" sz="2400" dirty="0"/>
          </a:p>
          <a:p>
            <a:pPr lvl="1"/>
            <a:r>
              <a:rPr lang="en-US" sz="2400" dirty="0" smtClean="0"/>
              <a:t>Distribute Take 25 Bookmarks</a:t>
            </a:r>
            <a:endParaRPr lang="en-US" sz="2400" dirty="0"/>
          </a:p>
          <a:p>
            <a:pPr lvl="1"/>
            <a:r>
              <a:rPr lang="en-US" sz="2400" dirty="0" smtClean="0"/>
              <a:t>Organize a Child ID Event</a:t>
            </a:r>
          </a:p>
          <a:p>
            <a:pPr marL="457200" lvl="1" indent="0">
              <a:buNone/>
            </a:pPr>
            <a:endParaRPr lang="en-US" sz="1800" dirty="0" smtClean="0"/>
          </a:p>
          <a:p>
            <a:pPr marL="457200" lvl="1" indent="0">
              <a:buNone/>
            </a:pPr>
            <a:r>
              <a:rPr lang="en-US" sz="2200" b="1" dirty="0" smtClean="0"/>
              <a:t>Visit </a:t>
            </a:r>
            <a:r>
              <a:rPr lang="en-US" sz="2200" b="1" dirty="0" smtClean="0">
                <a:hlinkClick r:id="rId4"/>
              </a:rPr>
              <a:t>www.take25.org/host</a:t>
            </a:r>
            <a:r>
              <a:rPr lang="en-US" sz="2200" b="1" dirty="0" smtClean="0"/>
              <a:t> to register your Take 25 event</a:t>
            </a:r>
            <a:endParaRPr lang="en-US" sz="2200" dirty="0"/>
          </a:p>
        </p:txBody>
      </p:sp>
    </p:spTree>
    <p:extLst>
      <p:ext uri="{BB962C8B-B14F-4D97-AF65-F5344CB8AC3E}">
        <p14:creationId xmlns:p14="http://schemas.microsoft.com/office/powerpoint/2010/main" val="3330886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82663" y="4541838"/>
            <a:ext cx="1150937" cy="2316162"/>
          </a:xfrm>
          <a:prstGeom prst="rect">
            <a:avLst/>
          </a:prstGeom>
          <a:solidFill>
            <a:srgbClr val="6CAD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rPr>
              <a:t> </a:t>
            </a:r>
          </a:p>
        </p:txBody>
      </p:sp>
      <p:sp>
        <p:nvSpPr>
          <p:cNvPr id="12" name="Content Placeholder 2"/>
          <p:cNvSpPr txBox="1">
            <a:spLocks/>
          </p:cNvSpPr>
          <p:nvPr/>
        </p:nvSpPr>
        <p:spPr>
          <a:xfrm>
            <a:off x="2286000" y="4930775"/>
            <a:ext cx="5029200" cy="144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None/>
              <a:defRPr/>
            </a:pPr>
            <a:r>
              <a:rPr lang="en-US" sz="2000" dirty="0" smtClean="0">
                <a:solidFill>
                  <a:srgbClr val="75AADB"/>
                </a:solidFill>
              </a:rPr>
              <a:t>www.Take25.org </a:t>
            </a:r>
          </a:p>
          <a:p>
            <a:pPr marL="0" indent="0">
              <a:spcBef>
                <a:spcPts val="0"/>
              </a:spcBef>
              <a:spcAft>
                <a:spcPts val="600"/>
              </a:spcAft>
              <a:buNone/>
              <a:defRPr/>
            </a:pPr>
            <a:r>
              <a:rPr lang="en-US" sz="2000" dirty="0" smtClean="0">
                <a:solidFill>
                  <a:srgbClr val="75AADB"/>
                </a:solidFill>
              </a:rPr>
              <a:t>www.NetSmartz.org </a:t>
            </a:r>
          </a:p>
          <a:p>
            <a:pPr marL="0" indent="0">
              <a:spcBef>
                <a:spcPts val="0"/>
              </a:spcBef>
              <a:spcAft>
                <a:spcPts val="600"/>
              </a:spcAft>
              <a:buNone/>
              <a:defRPr/>
            </a:pPr>
            <a:r>
              <a:rPr lang="en-US" sz="2000" dirty="0" smtClean="0">
                <a:solidFill>
                  <a:srgbClr val="75AADB"/>
                </a:solidFill>
              </a:rPr>
              <a:t>www.Missingkids.com </a:t>
            </a:r>
            <a:endParaRPr lang="en-US" sz="2000" dirty="0">
              <a:solidFill>
                <a:srgbClr val="75AADB"/>
              </a:solidFill>
            </a:endParaRPr>
          </a:p>
        </p:txBody>
      </p:sp>
      <p:pic>
        <p:nvPicPr>
          <p:cNvPr id="13" name="Picture 2" descr="N:\Development\Marketing\2D Print\Herb MasoniChip\source\take25 logo b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625" y="5867400"/>
            <a:ext cx="9906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N:\Development\Marketing\2D Print\Herb MasoniChip\source\ncmec logo b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3938" y="5029200"/>
            <a:ext cx="1068387"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p:cNvCxnSpPr/>
          <p:nvPr/>
        </p:nvCxnSpPr>
        <p:spPr>
          <a:xfrm>
            <a:off x="990600" y="4549775"/>
            <a:ext cx="7010400" cy="0"/>
          </a:xfrm>
          <a:prstGeom prst="line">
            <a:avLst/>
          </a:prstGeom>
          <a:ln w="25400" cap="rnd" cmpd="sng">
            <a:solidFill>
              <a:srgbClr val="6CADDF"/>
            </a:solidFill>
          </a:ln>
        </p:spPr>
        <p:style>
          <a:lnRef idx="1">
            <a:schemeClr val="accent1"/>
          </a:lnRef>
          <a:fillRef idx="0">
            <a:schemeClr val="accent1"/>
          </a:fillRef>
          <a:effectRef idx="0">
            <a:schemeClr val="accent1"/>
          </a:effectRef>
          <a:fontRef idx="minor">
            <a:schemeClr val="tx1"/>
          </a:fontRef>
        </p:style>
      </p:cxnSp>
      <p:grpSp>
        <p:nvGrpSpPr>
          <p:cNvPr id="21" name="Group 63"/>
          <p:cNvGrpSpPr>
            <a:grpSpLocks/>
          </p:cNvGrpSpPr>
          <p:nvPr/>
        </p:nvGrpSpPr>
        <p:grpSpPr bwMode="auto">
          <a:xfrm>
            <a:off x="5576888" y="622300"/>
            <a:ext cx="3209925" cy="5722938"/>
            <a:chOff x="5776814" y="622294"/>
            <a:chExt cx="3209925" cy="5722937"/>
          </a:xfrm>
        </p:grpSpPr>
        <p:pic>
          <p:nvPicPr>
            <p:cNvPr id="22" name="Picture 18" descr="N:\Development\Marketing\2D Print\Herb MasoniChip\source\cover concept\imag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62961">
              <a:off x="5776814" y="622294"/>
              <a:ext cx="3209925" cy="572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6" descr="N:\Development\Marketing\2D Print\Herb MasoniChip\source\cover concept\image5a.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62961">
              <a:off x="5778401" y="627056"/>
              <a:ext cx="32067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5" descr="N:\Development\Marketing\2D Print\Herb MasoniChip\source\cover concept\image4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62961">
              <a:off x="5778401" y="627056"/>
              <a:ext cx="32067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4" descr="N:\Development\Marketing\2D Print\Herb MasoniChip\source\cover concept\image3a.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62961">
              <a:off x="5778401" y="627056"/>
              <a:ext cx="32067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N:\Development\Marketing\2D Print\Herb MasoniChip\source\cover concept\image2a.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62961">
              <a:off x="5778401" y="627056"/>
              <a:ext cx="32067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2" descr="N:\Development\Marketing\2D Print\Herb MasoniChip\source\cover concept\image1a.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562961">
              <a:off x="5778401" y="627056"/>
              <a:ext cx="32067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79111" y="3194481"/>
            <a:ext cx="5985778" cy="2139519"/>
          </a:xfrm>
          <a:prstGeom prst="rect">
            <a:avLst/>
          </a:prstGeom>
        </p:spPr>
      </p:pic>
    </p:spTree>
    <p:extLst>
      <p:ext uri="{BB962C8B-B14F-4D97-AF65-F5344CB8AC3E}">
        <p14:creationId xmlns:p14="http://schemas.microsoft.com/office/powerpoint/2010/main" val="4236761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06_take_25_logo_28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134938"/>
            <a:ext cx="11430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ChangeArrowheads="1"/>
          </p:cNvSpPr>
          <p:nvPr/>
        </p:nvSpPr>
        <p:spPr bwMode="auto">
          <a:xfrm>
            <a:off x="0" y="22860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600" b="1" dirty="0">
                <a:solidFill>
                  <a:schemeClr val="tx2"/>
                </a:solidFill>
              </a:rPr>
              <a:t>National Center for </a:t>
            </a:r>
          </a:p>
          <a:p>
            <a:pPr algn="ctr"/>
            <a:r>
              <a:rPr lang="en-US" sz="3600" b="1" dirty="0">
                <a:solidFill>
                  <a:schemeClr val="tx2"/>
                </a:solidFill>
              </a:rPr>
              <a:t>Missing and Exploited Children</a:t>
            </a:r>
          </a:p>
        </p:txBody>
      </p:sp>
      <p:sp>
        <p:nvSpPr>
          <p:cNvPr id="9" name="Text Placeholder 4"/>
          <p:cNvSpPr>
            <a:spLocks noGrp="1"/>
          </p:cNvSpPr>
          <p:nvPr>
            <p:ph idx="1"/>
          </p:nvPr>
        </p:nvSpPr>
        <p:spPr>
          <a:xfrm>
            <a:off x="800100" y="1752600"/>
            <a:ext cx="7734300" cy="4648200"/>
          </a:xfrm>
        </p:spPr>
        <p:txBody>
          <a:bodyPr/>
          <a:lstStyle/>
          <a:p>
            <a:pPr marL="0" indent="0">
              <a:buNone/>
            </a:pPr>
            <a:r>
              <a:rPr lang="en-US" dirty="0"/>
              <a:t>A private, nonprofit 501(c)(3) organization </a:t>
            </a:r>
          </a:p>
          <a:p>
            <a:endParaRPr lang="en-US" dirty="0"/>
          </a:p>
          <a:p>
            <a:pPr marL="0" indent="0">
              <a:buNone/>
            </a:pPr>
            <a:r>
              <a:rPr lang="en-US" dirty="0" smtClean="0"/>
              <a:t>NCMEC’s </a:t>
            </a:r>
            <a:r>
              <a:rPr lang="en-US" dirty="0"/>
              <a:t>mission is to help find missing children; help prevent child abduction and sexual exploitation; and assist victims of child abduction and sexual exploitation, their families, and the professionals who serve them</a:t>
            </a:r>
          </a:p>
        </p:txBody>
      </p:sp>
    </p:spTree>
    <p:extLst>
      <p:ext uri="{BB962C8B-B14F-4D97-AF65-F5344CB8AC3E}">
        <p14:creationId xmlns:p14="http://schemas.microsoft.com/office/powerpoint/2010/main" val="16346872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22860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600" b="1" dirty="0" smtClean="0">
                <a:solidFill>
                  <a:schemeClr val="tx2"/>
                </a:solidFill>
              </a:rPr>
              <a:t>The Issue of Missing Children</a:t>
            </a:r>
            <a:endParaRPr lang="en-US" sz="3600" b="1" dirty="0">
              <a:solidFill>
                <a:schemeClr val="tx2"/>
              </a:solidFill>
            </a:endParaRPr>
          </a:p>
        </p:txBody>
      </p:sp>
      <p:pic>
        <p:nvPicPr>
          <p:cNvPr id="6" name="Picture 6" descr="06_take_25_logo_28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134938"/>
            <a:ext cx="11430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4"/>
          <p:cNvSpPr txBox="1">
            <a:spLocks/>
          </p:cNvSpPr>
          <p:nvPr/>
        </p:nvSpPr>
        <p:spPr>
          <a:xfrm>
            <a:off x="800100" y="1752600"/>
            <a:ext cx="7734300" cy="4648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dirty="0" smtClean="0"/>
              <a:t>Nearly 800,000 children are reported to law enforcement as missing each year</a:t>
            </a:r>
          </a:p>
          <a:p>
            <a:pPr marL="0" indent="0">
              <a:buFont typeface="Arial" pitchFamily="34" charset="0"/>
              <a:buNone/>
            </a:pPr>
            <a:endParaRPr lang="en-US" sz="1100" dirty="0" smtClean="0"/>
          </a:p>
          <a:p>
            <a:pPr marL="0" indent="0">
              <a:buFont typeface="Arial" pitchFamily="34" charset="0"/>
              <a:buNone/>
            </a:pPr>
            <a:r>
              <a:rPr lang="en-US" sz="2800" dirty="0" smtClean="0"/>
              <a:t>More than 2,000 children are reported as missing to law enforcement every day</a:t>
            </a:r>
          </a:p>
          <a:p>
            <a:pPr marL="0" indent="0">
              <a:buFont typeface="Arial" pitchFamily="34" charset="0"/>
              <a:buNone/>
            </a:pPr>
            <a:endParaRPr lang="en-US" sz="1100" dirty="0" smtClean="0"/>
          </a:p>
          <a:p>
            <a:pPr marL="0" indent="0">
              <a:buFont typeface="Arial" pitchFamily="34" charset="0"/>
              <a:buNone/>
            </a:pPr>
            <a:r>
              <a:rPr lang="en-US" sz="2800" dirty="0" smtClean="0"/>
              <a:t>More than 200,000 of these children are victims of family abductions each year</a:t>
            </a:r>
          </a:p>
          <a:p>
            <a:pPr marL="0" indent="0">
              <a:buFont typeface="Arial" pitchFamily="34" charset="0"/>
              <a:buNone/>
            </a:pPr>
            <a:endParaRPr lang="en-US" sz="1100" dirty="0" smtClean="0"/>
          </a:p>
          <a:p>
            <a:pPr marL="0" indent="0">
              <a:buFont typeface="Arial" pitchFamily="34" charset="0"/>
              <a:buNone/>
            </a:pPr>
            <a:r>
              <a:rPr lang="en-US" sz="2800" dirty="0" smtClean="0"/>
              <a:t>More than 58,000 of these children are victims of non-family abduction each year</a:t>
            </a:r>
          </a:p>
          <a:p>
            <a:pPr marL="0" indent="0">
              <a:buFont typeface="Arial" pitchFamily="34" charset="0"/>
              <a:buNone/>
            </a:pPr>
            <a:endParaRPr lang="en-US" sz="2800" dirty="0"/>
          </a:p>
        </p:txBody>
      </p:sp>
    </p:spTree>
    <p:extLst>
      <p:ext uri="{BB962C8B-B14F-4D97-AF65-F5344CB8AC3E}">
        <p14:creationId xmlns:p14="http://schemas.microsoft.com/office/powerpoint/2010/main" val="3308862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txBox="1">
            <a:spLocks/>
          </p:cNvSpPr>
          <p:nvPr/>
        </p:nvSpPr>
        <p:spPr>
          <a:xfrm>
            <a:off x="800100" y="1600200"/>
            <a:ext cx="7734300" cy="4953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smtClean="0"/>
              <a:t>Out of over 7,000 confirmed attempted abductions, analysis shows…</a:t>
            </a:r>
          </a:p>
          <a:p>
            <a:pPr lvl="1"/>
            <a:r>
              <a:rPr lang="en-US" sz="2400" dirty="0" smtClean="0"/>
              <a:t>69% of victims are female</a:t>
            </a:r>
          </a:p>
          <a:p>
            <a:pPr lvl="1"/>
            <a:r>
              <a:rPr lang="en-US" sz="2400" dirty="0" smtClean="0"/>
              <a:t>41 % are between the ages of 10-14</a:t>
            </a:r>
          </a:p>
          <a:p>
            <a:pPr lvl="1"/>
            <a:r>
              <a:rPr lang="en-US" sz="2400" dirty="0" smtClean="0"/>
              <a:t>35% occur while a child is walking along to/from school, the school bus or riding a bicycle</a:t>
            </a:r>
          </a:p>
          <a:p>
            <a:pPr lvl="1"/>
            <a:r>
              <a:rPr lang="en-US" sz="2400" dirty="0" smtClean="0"/>
              <a:t>35% occur between the hours of 2pm through 7pm on a weekday</a:t>
            </a:r>
          </a:p>
          <a:p>
            <a:pPr lvl="1"/>
            <a:r>
              <a:rPr lang="en-US" sz="2400" dirty="0" smtClean="0"/>
              <a:t>Suspects: 96% are male, 48% are white</a:t>
            </a:r>
          </a:p>
          <a:p>
            <a:pPr lvl="1"/>
            <a:r>
              <a:rPr lang="en-US" sz="2400" dirty="0" smtClean="0"/>
              <a:t>72 % involve a vehicle</a:t>
            </a:r>
          </a:p>
          <a:p>
            <a:pPr marL="0" indent="0">
              <a:buFont typeface="Arial" pitchFamily="34" charset="0"/>
              <a:buNone/>
            </a:pPr>
            <a:endParaRPr lang="en-US" sz="1100" i="1" dirty="0"/>
          </a:p>
          <a:p>
            <a:pPr marL="0" indent="0">
              <a:buFont typeface="Arial" pitchFamily="34" charset="0"/>
              <a:buNone/>
            </a:pPr>
            <a:r>
              <a:rPr lang="en-US" sz="1600" i="1" dirty="0" smtClean="0"/>
              <a:t>Data from 7,000 + incidents known to NCMEC from February 1,2005 through January 31, 2012</a:t>
            </a:r>
          </a:p>
          <a:p>
            <a:endParaRPr lang="en-US" sz="2400" dirty="0" smtClean="0"/>
          </a:p>
          <a:p>
            <a:pPr marL="0" indent="0">
              <a:buFont typeface="Arial" pitchFamily="34" charset="0"/>
              <a:buNone/>
            </a:pPr>
            <a:endParaRPr lang="en-US" sz="2400" dirty="0"/>
          </a:p>
        </p:txBody>
      </p:sp>
      <p:pic>
        <p:nvPicPr>
          <p:cNvPr id="5" name="Picture 6" descr="06_take_25_logo_28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134938"/>
            <a:ext cx="11430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ChangeArrowheads="1"/>
          </p:cNvSpPr>
          <p:nvPr/>
        </p:nvSpPr>
        <p:spPr bwMode="auto">
          <a:xfrm>
            <a:off x="0" y="22860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600" b="1" dirty="0">
                <a:solidFill>
                  <a:schemeClr val="tx2"/>
                </a:solidFill>
              </a:rPr>
              <a:t>Attempted Abductions</a:t>
            </a:r>
          </a:p>
        </p:txBody>
      </p:sp>
    </p:spTree>
    <p:extLst>
      <p:ext uri="{BB962C8B-B14F-4D97-AF65-F5344CB8AC3E}">
        <p14:creationId xmlns:p14="http://schemas.microsoft.com/office/powerpoint/2010/main" val="2934060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06_take_25_logo_28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134938"/>
            <a:ext cx="11430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0" y="22860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600" b="1" dirty="0" smtClean="0">
                <a:solidFill>
                  <a:schemeClr val="tx2"/>
                </a:solidFill>
              </a:rPr>
              <a:t>The Good News</a:t>
            </a:r>
            <a:endParaRPr lang="en-US" sz="3600" b="1" dirty="0">
              <a:solidFill>
                <a:schemeClr val="tx2"/>
              </a:solidFill>
            </a:endParaRPr>
          </a:p>
        </p:txBody>
      </p:sp>
      <p:sp>
        <p:nvSpPr>
          <p:cNvPr id="4" name="Text Placeholder 4"/>
          <p:cNvSpPr txBox="1">
            <a:spLocks/>
          </p:cNvSpPr>
          <p:nvPr/>
        </p:nvSpPr>
        <p:spPr>
          <a:xfrm>
            <a:off x="800100" y="1752600"/>
            <a:ext cx="7734300" cy="4648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Of the confirmed incidents…</a:t>
            </a:r>
          </a:p>
          <a:p>
            <a:pPr lvl="1"/>
            <a:r>
              <a:rPr lang="en-US" dirty="0" smtClean="0"/>
              <a:t>53% walked or ran away from the suspect and had no physical contact</a:t>
            </a:r>
          </a:p>
          <a:p>
            <a:pPr lvl="1"/>
            <a:r>
              <a:rPr lang="en-US" dirty="0"/>
              <a:t>28% reported some type of reaction such as yelling, kicking, pulling away, or otherwise attracting attention</a:t>
            </a:r>
          </a:p>
          <a:p>
            <a:pPr lvl="1"/>
            <a:r>
              <a:rPr lang="en-US" dirty="0" smtClean="0"/>
              <a:t>19% involved either a Good Samaritan or parent becoming involved in rescuing the child</a:t>
            </a:r>
          </a:p>
        </p:txBody>
      </p:sp>
    </p:spTree>
    <p:extLst>
      <p:ext uri="{BB962C8B-B14F-4D97-AF65-F5344CB8AC3E}">
        <p14:creationId xmlns:p14="http://schemas.microsoft.com/office/powerpoint/2010/main" val="29622328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06_take_25_logo_28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134938"/>
            <a:ext cx="11430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0" y="22860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600" b="1" dirty="0" smtClean="0">
                <a:solidFill>
                  <a:schemeClr val="tx2"/>
                </a:solidFill>
              </a:rPr>
              <a:t>Communication is Key</a:t>
            </a:r>
            <a:endParaRPr lang="en-US" sz="3600" b="1" dirty="0">
              <a:solidFill>
                <a:schemeClr val="tx2"/>
              </a:solidFill>
            </a:endParaRPr>
          </a:p>
        </p:txBody>
      </p:sp>
      <p:sp>
        <p:nvSpPr>
          <p:cNvPr id="4" name="Text Placeholder 4"/>
          <p:cNvSpPr txBox="1">
            <a:spLocks/>
          </p:cNvSpPr>
          <p:nvPr/>
        </p:nvSpPr>
        <p:spPr>
          <a:xfrm>
            <a:off x="800100" y="1752600"/>
            <a:ext cx="7734300" cy="4648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dirty="0" smtClean="0"/>
              <a:t>Children learn through repetition of messages </a:t>
            </a:r>
          </a:p>
          <a:p>
            <a:endParaRPr lang="en-US" sz="1200" dirty="0" smtClean="0"/>
          </a:p>
          <a:p>
            <a:pPr marL="0" indent="0">
              <a:buFont typeface="Arial" pitchFamily="34" charset="0"/>
              <a:buNone/>
            </a:pPr>
            <a:r>
              <a:rPr lang="en-US" sz="2800" dirty="0" smtClean="0"/>
              <a:t>Regular conversations create a second nature awareness for children and youth</a:t>
            </a:r>
          </a:p>
          <a:p>
            <a:endParaRPr lang="en-US" sz="1200" dirty="0" smtClean="0"/>
          </a:p>
          <a:p>
            <a:pPr marL="0" indent="0">
              <a:buFont typeface="Arial" pitchFamily="34" charset="0"/>
              <a:buNone/>
            </a:pPr>
            <a:r>
              <a:rPr lang="en-US" sz="2800" dirty="0" smtClean="0"/>
              <a:t>Build trust </a:t>
            </a:r>
          </a:p>
          <a:p>
            <a:endParaRPr lang="en-US" sz="1200" dirty="0" smtClean="0"/>
          </a:p>
          <a:p>
            <a:pPr marL="0" indent="0">
              <a:buFont typeface="Arial" pitchFamily="34" charset="0"/>
              <a:buNone/>
            </a:pPr>
            <a:r>
              <a:rPr lang="en-US" sz="2800" dirty="0" smtClean="0"/>
              <a:t>Create teachable moments for children and youth  </a:t>
            </a:r>
          </a:p>
          <a:p>
            <a:endParaRPr lang="en-US" sz="1200" dirty="0" smtClean="0"/>
          </a:p>
          <a:p>
            <a:pPr marL="0" indent="0">
              <a:buFont typeface="Arial" pitchFamily="34" charset="0"/>
              <a:buNone/>
            </a:pPr>
            <a:r>
              <a:rPr lang="en-US" sz="2800" dirty="0" smtClean="0"/>
              <a:t>Encourage positive communication with students and youth</a:t>
            </a:r>
            <a:endParaRPr lang="en-US" sz="2800" dirty="0"/>
          </a:p>
        </p:txBody>
      </p:sp>
    </p:spTree>
    <p:extLst>
      <p:ext uri="{BB962C8B-B14F-4D97-AF65-F5344CB8AC3E}">
        <p14:creationId xmlns:p14="http://schemas.microsoft.com/office/powerpoint/2010/main" val="38672430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599" y="2895600"/>
            <a:ext cx="8077201" cy="2895600"/>
          </a:xfrm>
          <a:prstGeom prst="rect">
            <a:avLst/>
          </a:prstGeom>
          <a:solidFill>
            <a:srgbClr val="99CCFF">
              <a:alpha val="77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2" name="Picture 6" descr="06_take_25_logo_28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134938"/>
            <a:ext cx="11430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0" y="22860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600" b="1" dirty="0" smtClean="0">
                <a:solidFill>
                  <a:schemeClr val="tx2"/>
                </a:solidFill>
              </a:rPr>
              <a:t>Take 25 Campaign</a:t>
            </a:r>
            <a:endParaRPr lang="en-US" sz="3600" b="1" dirty="0">
              <a:solidFill>
                <a:schemeClr val="tx2"/>
              </a:solidFill>
            </a:endParaRPr>
          </a:p>
        </p:txBody>
      </p:sp>
      <p:pic>
        <p:nvPicPr>
          <p:cNvPr id="5" name="Picture 2"/>
          <p:cNvPicPr>
            <a:picLocks noChangeAspect="1" noChangeArrowheads="1"/>
          </p:cNvPicPr>
          <p:nvPr/>
        </p:nvPicPr>
        <p:blipFill>
          <a:blip r:embed="rId4" cstate="print">
            <a:extLst/>
          </a:blip>
          <a:srcRect/>
          <a:stretch>
            <a:fillRect/>
          </a:stretch>
        </p:blipFill>
        <p:spPr bwMode="auto">
          <a:xfrm>
            <a:off x="372773" y="1295400"/>
            <a:ext cx="3818227" cy="4750324"/>
          </a:xfrm>
          <a:prstGeom prst="rect">
            <a:avLst/>
          </a:prstGeom>
          <a:ln>
            <a:solidFill>
              <a:srgbClr val="7BBFEA"/>
            </a:solidFill>
          </a:ln>
          <a:effectLst>
            <a:softEdge rad="112500"/>
          </a:effectLst>
        </p:spPr>
      </p:pic>
      <p:sp>
        <p:nvSpPr>
          <p:cNvPr id="6" name="Content Placeholder 2"/>
          <p:cNvSpPr txBox="1">
            <a:spLocks/>
          </p:cNvSpPr>
          <p:nvPr/>
        </p:nvSpPr>
        <p:spPr bwMode="auto">
          <a:xfrm>
            <a:off x="4800600" y="2971800"/>
            <a:ext cx="3733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SzPct val="95000"/>
              <a:buFont typeface="Courier New" pitchFamily="49" charset="0"/>
              <a:buNone/>
            </a:pPr>
            <a:r>
              <a:rPr lang="en-US" sz="2400" dirty="0" smtClean="0">
                <a:latin typeface="+mn-lt"/>
                <a:cs typeface="Calibri" pitchFamily="34" charset="0"/>
              </a:rPr>
              <a:t>With a focus on prevention, </a:t>
            </a:r>
            <a:r>
              <a:rPr lang="en-US" sz="2400" b="1" dirty="0" smtClean="0">
                <a:latin typeface="+mn-lt"/>
                <a:cs typeface="Calibri" pitchFamily="34" charset="0"/>
              </a:rPr>
              <a:t>Take 25 </a:t>
            </a:r>
            <a:r>
              <a:rPr lang="en-US" sz="2400" dirty="0" smtClean="0">
                <a:latin typeface="+mn-lt"/>
                <a:cs typeface="Calibri" pitchFamily="34" charset="0"/>
              </a:rPr>
              <a:t>provides you with the tools and resources to help initiate an ongoing dialogue about safety with the children in your community.</a:t>
            </a:r>
            <a:endParaRPr lang="en-US" sz="2400" dirty="0">
              <a:latin typeface="+mn-lt"/>
              <a:cs typeface="Calibri" pitchFamily="34" charset="0"/>
            </a:endParaRPr>
          </a:p>
          <a:p>
            <a:pPr eaLnBrk="1" hangingPunct="1">
              <a:buSzPct val="95000"/>
              <a:buFont typeface="Courier New" pitchFamily="49" charset="0"/>
              <a:buChar char="o"/>
            </a:pPr>
            <a:endParaRPr lang="en-US" sz="3000" dirty="0">
              <a:solidFill>
                <a:schemeClr val="bg1"/>
              </a:solidFill>
              <a:latin typeface="+mn-lt"/>
            </a:endParaRPr>
          </a:p>
        </p:txBody>
      </p:sp>
    </p:spTree>
    <p:extLst>
      <p:ext uri="{BB962C8B-B14F-4D97-AF65-F5344CB8AC3E}">
        <p14:creationId xmlns:p14="http://schemas.microsoft.com/office/powerpoint/2010/main" val="2774964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06_take_25_logo_28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134938"/>
            <a:ext cx="11430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0" y="22860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600" b="1" dirty="0" smtClean="0">
                <a:solidFill>
                  <a:schemeClr val="tx2"/>
                </a:solidFill>
              </a:rPr>
              <a:t>Campaign Resources</a:t>
            </a:r>
            <a:endParaRPr lang="en-US" sz="3600" b="1" dirty="0">
              <a:solidFill>
                <a:schemeClr val="tx2"/>
              </a:solidFill>
            </a:endParaRPr>
          </a:p>
        </p:txBody>
      </p:sp>
      <p:sp>
        <p:nvSpPr>
          <p:cNvPr id="4" name="Text Placeholder 4"/>
          <p:cNvSpPr txBox="1">
            <a:spLocks/>
          </p:cNvSpPr>
          <p:nvPr/>
        </p:nvSpPr>
        <p:spPr>
          <a:xfrm>
            <a:off x="800100" y="1752600"/>
            <a:ext cx="7734300" cy="4648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dirty="0" smtClean="0"/>
              <a:t>Take 25 offers free bilingual resources to event organizers and the public. These include</a:t>
            </a:r>
          </a:p>
          <a:p>
            <a:pPr lvl="1"/>
            <a:r>
              <a:rPr lang="en-US" sz="2400" dirty="0" smtClean="0"/>
              <a:t>Safety Tips*</a:t>
            </a:r>
          </a:p>
          <a:p>
            <a:pPr lvl="1"/>
            <a:r>
              <a:rPr lang="en-US" sz="2400" dirty="0" smtClean="0"/>
              <a:t>Conversation Starters</a:t>
            </a:r>
          </a:p>
          <a:p>
            <a:pPr lvl="1"/>
            <a:r>
              <a:rPr lang="en-US" sz="2400" dirty="0" smtClean="0"/>
              <a:t>Bookmarks</a:t>
            </a:r>
          </a:p>
          <a:p>
            <a:pPr lvl="1"/>
            <a:r>
              <a:rPr lang="en-US" sz="2400" dirty="0"/>
              <a:t>Child ID	Kits</a:t>
            </a:r>
          </a:p>
          <a:p>
            <a:pPr lvl="1"/>
            <a:r>
              <a:rPr lang="en-US" sz="2400" dirty="0" smtClean="0"/>
              <a:t>Promotional Posters</a:t>
            </a:r>
          </a:p>
          <a:p>
            <a:pPr lvl="1"/>
            <a:r>
              <a:rPr lang="en-US" sz="2400" dirty="0" smtClean="0"/>
              <a:t>…and much more!</a:t>
            </a:r>
          </a:p>
          <a:p>
            <a:pPr marL="457200" lvl="1" indent="0">
              <a:buFont typeface="Arial" pitchFamily="34" charset="0"/>
              <a:buNone/>
            </a:pPr>
            <a:endParaRPr lang="en-US" sz="1800" dirty="0" smtClean="0"/>
          </a:p>
          <a:p>
            <a:pPr marL="457200" lvl="1" indent="0">
              <a:buFont typeface="Arial" pitchFamily="34" charset="0"/>
              <a:buNone/>
            </a:pPr>
            <a:endParaRPr lang="en-US" sz="1800" dirty="0" smtClean="0"/>
          </a:p>
          <a:p>
            <a:pPr marL="457200" lvl="1" indent="0">
              <a:buFont typeface="Arial" pitchFamily="34" charset="0"/>
              <a:buNone/>
            </a:pPr>
            <a:endParaRPr lang="en-US" sz="1800" dirty="0" smtClean="0"/>
          </a:p>
          <a:p>
            <a:pPr marL="457200" lvl="1" indent="0">
              <a:buFont typeface="Arial" pitchFamily="34" charset="0"/>
              <a:buNone/>
            </a:pPr>
            <a:r>
              <a:rPr lang="en-US" sz="1800" dirty="0" smtClean="0"/>
              <a:t>*Also available in French, Chinese, Korean, and Arabic. Braille upon request.</a:t>
            </a:r>
            <a:endParaRPr lang="en-US" sz="1800" dirty="0"/>
          </a:p>
        </p:txBody>
      </p:sp>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9348" y="2791778"/>
            <a:ext cx="1554665" cy="1996757"/>
          </a:xfrm>
          <a:prstGeom prst="rect">
            <a:avLst/>
          </a:prstGeom>
          <a:ln>
            <a:noFill/>
          </a:ln>
          <a:effectLst>
            <a:outerShdw blurRad="292100" dist="139700" dir="2700000" algn="tl" rotWithShape="0">
              <a:srgbClr val="333333">
                <a:alpha val="65000"/>
              </a:srgbClr>
            </a:outerShdw>
          </a:effectLst>
          <a:extLst/>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7696200" y="2699386"/>
            <a:ext cx="850743" cy="2386647"/>
          </a:xfrm>
          <a:prstGeom prst="rect">
            <a:avLst/>
          </a:prstGeom>
          <a:ln>
            <a:noFill/>
          </a:ln>
          <a:effectLst>
            <a:outerShdw blurRad="292100" dist="139700" dir="2700000" algn="tl" rotWithShape="0">
              <a:srgbClr val="333333">
                <a:alpha val="65000"/>
              </a:srgbClr>
            </a:outerShdw>
          </a:effectLst>
        </p:spPr>
      </p:pic>
      <p:pic>
        <p:nvPicPr>
          <p:cNvPr id="7" name="Picture 6"/>
          <p:cNvPicPr/>
          <p:nvPr/>
        </p:nvPicPr>
        <p:blipFill>
          <a:blip r:embed="rId6" cstate="print">
            <a:extLst>
              <a:ext uri="{28A0092B-C50C-407E-A947-70E740481C1C}">
                <a14:useLocalDpi xmlns:a14="http://schemas.microsoft.com/office/drawing/2010/main" val="0"/>
              </a:ext>
            </a:extLst>
          </a:blip>
          <a:stretch>
            <a:fillRect/>
          </a:stretch>
        </p:blipFill>
        <p:spPr bwMode="auto">
          <a:xfrm>
            <a:off x="5235623" y="3092133"/>
            <a:ext cx="1543245" cy="1996757"/>
          </a:xfrm>
          <a:prstGeom prst="rect">
            <a:avLst/>
          </a:prstGeom>
          <a:ln>
            <a:noFill/>
          </a:ln>
          <a:effectLst>
            <a:outerShdw blurRad="292100" dist="139700" dir="2700000" algn="tl" rotWithShape="0">
              <a:srgbClr val="333333">
                <a:alpha val="65000"/>
              </a:srgbClr>
            </a:outerShdw>
          </a:effectLst>
        </p:spPr>
      </p:pic>
      <p:pic>
        <p:nvPicPr>
          <p:cNvPr id="8" name="Picture 7"/>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38873" y="3413443"/>
            <a:ext cx="1539983" cy="1996757"/>
          </a:xfrm>
          <a:prstGeom prst="rect">
            <a:avLst/>
          </a:prstGeom>
          <a:ln>
            <a:noFill/>
          </a:ln>
          <a:effectLst>
            <a:outerShdw blurRad="292100" dist="139700" dir="2700000" algn="tl" rotWithShape="0">
              <a:srgbClr val="333333">
                <a:alpha val="65000"/>
              </a:srgbClr>
            </a:outerShdw>
          </a:effectLst>
        </p:spPr>
      </p:pic>
      <p:pic>
        <p:nvPicPr>
          <p:cNvPr id="9" name="Picture 2" descr="http://www.iasp.org/images/Lifetouch-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81801" y="5410200"/>
            <a:ext cx="1707377" cy="100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55758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06_take_25_logo_28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134938"/>
            <a:ext cx="11430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0" y="22860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600" b="1" dirty="0" smtClean="0">
                <a:solidFill>
                  <a:schemeClr val="tx2"/>
                </a:solidFill>
              </a:rPr>
              <a:t>Mini-Lessons</a:t>
            </a:r>
            <a:endParaRPr lang="en-US" sz="3600" b="1" dirty="0">
              <a:solidFill>
                <a:schemeClr val="tx2"/>
              </a:solidFill>
            </a:endParaRPr>
          </a:p>
        </p:txBody>
      </p:sp>
      <p:pic>
        <p:nvPicPr>
          <p:cNvPr id="4"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790" y="1801495"/>
            <a:ext cx="2438419" cy="31546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7000" y="1803400"/>
            <a:ext cx="2438419" cy="31546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6808" y="2623820"/>
            <a:ext cx="2438419" cy="31546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599" y="1873250"/>
            <a:ext cx="2436946" cy="31527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76399" y="2693670"/>
            <a:ext cx="2438419" cy="31546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18293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1942</TotalTime>
  <Words>2533</Words>
  <Application>Microsoft Office PowerPoint</Application>
  <PresentationFormat>On-screen Show (4:3)</PresentationFormat>
  <Paragraphs>221</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Courier New</vt:lpstr>
      <vt:lpstr>Garamond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NCMEC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cherrera</dc:creator>
  <cp:lastModifiedBy>cherrera</cp:lastModifiedBy>
  <cp:revision>119</cp:revision>
  <dcterms:created xsi:type="dcterms:W3CDTF">2012-12-12T16:44:19Z</dcterms:created>
  <dcterms:modified xsi:type="dcterms:W3CDTF">2013-03-27T14:10:47Z</dcterms:modified>
</cp:coreProperties>
</file>